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72" r:id="rId3"/>
    <p:sldId id="293" r:id="rId4"/>
    <p:sldId id="291" r:id="rId5"/>
    <p:sldId id="294" r:id="rId6"/>
    <p:sldId id="295" r:id="rId7"/>
    <p:sldId id="296" r:id="rId8"/>
    <p:sldId id="297" r:id="rId9"/>
    <p:sldId id="261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7" r:id="rId19"/>
    <p:sldId id="306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8" r:id="rId30"/>
    <p:sldId id="317" r:id="rId31"/>
    <p:sldId id="319" r:id="rId32"/>
    <p:sldId id="320" r:id="rId33"/>
    <p:sldId id="321" r:id="rId34"/>
    <p:sldId id="322" r:id="rId35"/>
    <p:sldId id="323" r:id="rId36"/>
    <p:sldId id="324" r:id="rId37"/>
    <p:sldId id="326" r:id="rId38"/>
    <p:sldId id="325" r:id="rId39"/>
    <p:sldId id="327" r:id="rId40"/>
    <p:sldId id="328" r:id="rId41"/>
    <p:sldId id="329" r:id="rId42"/>
    <p:sldId id="330" r:id="rId43"/>
    <p:sldId id="331" r:id="rId44"/>
    <p:sldId id="332" r:id="rId45"/>
    <p:sldId id="292" r:id="rId46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086"/>
    <a:srgbClr val="6600FF"/>
    <a:srgbClr val="2A07C1"/>
    <a:srgbClr val="2C07C9"/>
    <a:srgbClr val="FFFF66"/>
    <a:srgbClr val="FFFFCC"/>
    <a:srgbClr val="CCEC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88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8" name="Group 26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th-TH" noProof="0" smtClean="0"/>
              <a:t>Click to edit Master subtitle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fld id="{CD4D4422-12D4-45BB-90BC-D692B72B9767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F7C60FF-9D5E-4669-B1C1-70192814E5D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19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25E7A32E-220B-4C4C-996D-9984EF5DEF5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40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73F5909-BA4A-4F15-9805-8B6CA4093C6E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36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66A67CC-1C24-4EF7-8B9F-A8C629680DE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2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D475037-EF0F-4DE9-8899-94B158CE2FF0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8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BE6D496-A9DF-4D7B-9E77-84FBDE54F8D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3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5070FDD-917B-40D7-92BE-0A5626CDE26D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6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3E5F3B0-A7D7-4044-AA04-752A986E391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8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1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C6EB00C8-658B-46C3-92B3-516152788597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3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lt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8670925" y="6399213"/>
            <a:ext cx="390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2EBCD730-8DAB-4D1F-85C0-D0AC19600758}" type="slidenum">
              <a:rPr lang="th-TH" altLang="th-TH" sz="1400"/>
              <a:pPr/>
              <a:t>‹#›</a:t>
            </a:fld>
            <a:endParaRPr lang="th-TH" altLang="th-TH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209800"/>
            <a:ext cx="853244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4 : </a:t>
            </a:r>
            <a:r>
              <a:rPr lang="th-TH" altLang="th-TH" sz="3200" b="1" dirty="0" smtClean="0"/>
              <a:t>Software </a:t>
            </a:r>
            <a:r>
              <a:rPr lang="en-US" altLang="th-TH" sz="3200" b="1" dirty="0" smtClean="0"/>
              <a:t>Project Management</a:t>
            </a:r>
            <a:r>
              <a:rPr lang="th-TH" altLang="th-TH" sz="3200" b="1" dirty="0" smtClean="0"/>
              <a:t> </a:t>
            </a:r>
            <a:endParaRPr lang="th-TH" altLang="th-TH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717032"/>
            <a:ext cx="6876256" cy="2362200"/>
          </a:xfrm>
          <a:noFill/>
          <a:ln/>
        </p:spPr>
        <p:txBody>
          <a:bodyPr/>
          <a:lstStyle/>
          <a:p>
            <a:pPr algn="l"/>
            <a:r>
              <a:rPr lang="en-US" altLang="th-TH" sz="2000" dirty="0" err="1" smtClean="0"/>
              <a:t>Juthawut</a:t>
            </a:r>
            <a:r>
              <a:rPr lang="th-TH" altLang="th-TH" sz="2000" dirty="0" smtClean="0"/>
              <a:t>  </a:t>
            </a:r>
            <a:r>
              <a:rPr lang="en-US" altLang="th-TH" sz="2000" dirty="0" err="1" smtClean="0"/>
              <a:t>Chantharamalee</a:t>
            </a:r>
            <a:r>
              <a:rPr lang="th-TH" altLang="th-TH" sz="2000" dirty="0" smtClean="0"/>
              <a:t> </a:t>
            </a:r>
          </a:p>
          <a:p>
            <a:pPr algn="l"/>
            <a:r>
              <a:rPr lang="en-US" altLang="th-TH" sz="2000" dirty="0" smtClean="0"/>
              <a:t>Curriculum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th-TH" altLang="th-TH" sz="2000" dirty="0" err="1"/>
              <a:t>Computer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Faculty</a:t>
            </a:r>
            <a:r>
              <a:rPr lang="th-TH" altLang="th-TH" sz="2000" dirty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 and Technology</a:t>
            </a:r>
            <a:r>
              <a:rPr lang="th-TH" altLang="th-TH" sz="2000" dirty="0" smtClean="0"/>
              <a:t>,  </a:t>
            </a:r>
            <a:r>
              <a:rPr lang="en-US" altLang="th-TH" sz="2000" dirty="0" err="1" smtClean="0"/>
              <a:t>Suan</a:t>
            </a:r>
            <a:r>
              <a:rPr lang="en-US" altLang="th-TH" sz="2000" dirty="0" smtClean="0"/>
              <a:t> </a:t>
            </a:r>
            <a:r>
              <a:rPr lang="en-US" altLang="th-TH" sz="2000" dirty="0" err="1" smtClean="0"/>
              <a:t>Dusit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University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Email</a:t>
            </a:r>
            <a:r>
              <a:rPr lang="th-TH" altLang="th-TH" sz="2000" dirty="0"/>
              <a:t>:  </a:t>
            </a:r>
            <a:r>
              <a:rPr lang="en-US" altLang="th-TH" sz="2000" dirty="0" err="1" smtClean="0"/>
              <a:t>jchantharamalee</a:t>
            </a:r>
            <a:r>
              <a:rPr lang="th-TH" altLang="th-TH" sz="2000" dirty="0" smtClean="0"/>
              <a:t>@</a:t>
            </a:r>
            <a:r>
              <a:rPr lang="en-US" altLang="th-TH" sz="2000" dirty="0" smtClean="0"/>
              <a:t>yahoo.com</a:t>
            </a:r>
            <a:endParaRPr lang="th-TH" altLang="th-TH" sz="2000" dirty="0"/>
          </a:p>
          <a:p>
            <a:pPr algn="l"/>
            <a:r>
              <a:rPr lang="th-TH" altLang="th-TH" sz="2000" dirty="0"/>
              <a:t>URL:    </a:t>
            </a:r>
            <a:r>
              <a:rPr lang="th-TH" altLang="th-TH" sz="2000" dirty="0" smtClean="0"/>
              <a:t>http://</a:t>
            </a:r>
            <a:r>
              <a:rPr lang="en-US" altLang="th-TH" sz="2000" dirty="0" smtClean="0"/>
              <a:t>dusithost.dusit.ac.th</a:t>
            </a:r>
            <a:r>
              <a:rPr lang="th-TH" altLang="th-TH" sz="2000" dirty="0" smtClean="0"/>
              <a:t>/~</a:t>
            </a:r>
            <a:r>
              <a:rPr lang="en-US" altLang="th-TH" sz="2000" dirty="0" err="1" smtClean="0"/>
              <a:t>juthawut_cha</a:t>
            </a:r>
            <a:r>
              <a:rPr lang="en-US" altLang="th-TH" sz="2000" dirty="0" smtClean="0"/>
              <a:t>/home.htm</a:t>
            </a:r>
            <a:endParaRPr lang="th-TH" altLang="th-TH" sz="2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 dirty="0" smtClean="0"/>
              <a:t>4.4 </a:t>
            </a:r>
            <a:r>
              <a:rPr lang="en-US" b="1" dirty="0"/>
              <a:t>Critical Practices</a:t>
            </a:r>
            <a:endParaRPr lang="th-TH" altLang="th-TH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  Most </a:t>
            </a:r>
            <a:r>
              <a:rPr lang="en-US" sz="3200" b="0" dirty="0"/>
              <a:t>studies of software development have identified sets of practices that </a:t>
            </a:r>
            <a:r>
              <a:rPr lang="en-US" sz="3200" b="0" dirty="0" smtClean="0"/>
              <a:t>seem critical </a:t>
            </a:r>
            <a:r>
              <a:rPr lang="en-US" sz="3200" b="0" dirty="0"/>
              <a:t>for success. The following 16 critical success practices come from </a:t>
            </a:r>
            <a:r>
              <a:rPr lang="en-US" sz="3200" b="0" dirty="0" smtClean="0"/>
              <a:t>the Software </a:t>
            </a:r>
            <a:r>
              <a:rPr lang="en-US" sz="3200" b="0" dirty="0"/>
              <a:t>Project Managers Network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14617632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 sz="3200" b="1" dirty="0" smtClean="0"/>
              <a:t>Sets </a:t>
            </a:r>
            <a:r>
              <a:rPr lang="en-US" sz="3200" b="1" dirty="0"/>
              <a:t>of practices that seem critical for success</a:t>
            </a:r>
            <a:endParaRPr lang="th-TH" altLang="th-TH" sz="32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828092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Adopt continuous risk management.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 Estimate cost and schedule empirically.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 Use metrics to manage.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 Track earned value.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 Track defects against quality targets.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 Treat people as the most important resource.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 Adopt life cycle configuration management.1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 Manage and trace requirements.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18220278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 sz="3200" b="1" dirty="0" smtClean="0"/>
              <a:t>Sets </a:t>
            </a:r>
            <a:r>
              <a:rPr lang="en-US" sz="3200" b="1" dirty="0"/>
              <a:t>of practices that seem critical for success</a:t>
            </a:r>
            <a:endParaRPr lang="th-TH" altLang="th-TH" sz="32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828092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200" b="0" dirty="0" smtClean="0"/>
              <a:t>9.   Use </a:t>
            </a:r>
            <a:r>
              <a:rPr lang="en-US" sz="3200" b="0" dirty="0"/>
              <a:t>system-based software design.</a:t>
            </a:r>
          </a:p>
          <a:p>
            <a:pPr marL="0" indent="0">
              <a:buNone/>
            </a:pPr>
            <a:r>
              <a:rPr lang="en-US" sz="3200" b="0" dirty="0" smtClean="0"/>
              <a:t>10. Ensure </a:t>
            </a:r>
            <a:r>
              <a:rPr lang="en-US" sz="3200" b="0" dirty="0"/>
              <a:t>data and database interoperability.</a:t>
            </a:r>
          </a:p>
          <a:p>
            <a:pPr marL="0" indent="0">
              <a:buNone/>
            </a:pPr>
            <a:r>
              <a:rPr lang="en-US" sz="3200" b="0" dirty="0" smtClean="0"/>
              <a:t>11. Define </a:t>
            </a:r>
            <a:r>
              <a:rPr lang="en-US" sz="3200" b="0" dirty="0"/>
              <a:t>and control interfaces.</a:t>
            </a:r>
          </a:p>
          <a:p>
            <a:pPr marL="0" indent="0">
              <a:buNone/>
            </a:pPr>
            <a:r>
              <a:rPr lang="en-US" sz="3200" b="0" dirty="0" smtClean="0"/>
              <a:t>12. Design </a:t>
            </a:r>
            <a:r>
              <a:rPr lang="en-US" sz="3200" b="0" dirty="0"/>
              <a:t>twice, code once.</a:t>
            </a:r>
          </a:p>
          <a:p>
            <a:pPr marL="0" indent="0">
              <a:buNone/>
            </a:pPr>
            <a:r>
              <a:rPr lang="en-US" sz="3200" b="0" dirty="0" smtClean="0"/>
              <a:t>13. Assess </a:t>
            </a:r>
            <a:r>
              <a:rPr lang="en-US" sz="3200" b="0" dirty="0"/>
              <a:t>reuse risks and costs.</a:t>
            </a:r>
          </a:p>
          <a:p>
            <a:pPr marL="0" indent="0">
              <a:buNone/>
            </a:pPr>
            <a:r>
              <a:rPr lang="en-US" sz="3200" b="0" dirty="0" smtClean="0"/>
              <a:t>14. Inspect </a:t>
            </a:r>
            <a:r>
              <a:rPr lang="en-US" sz="3200" b="0" dirty="0"/>
              <a:t>requirements and design.</a:t>
            </a:r>
          </a:p>
          <a:p>
            <a:pPr marL="0" indent="0">
              <a:buNone/>
            </a:pPr>
            <a:r>
              <a:rPr lang="en-US" sz="3200" b="0" dirty="0" smtClean="0"/>
              <a:t>15. Manage </a:t>
            </a:r>
            <a:r>
              <a:rPr lang="en-US" sz="3200" b="0" dirty="0"/>
              <a:t>testing as a continuous process.</a:t>
            </a:r>
          </a:p>
          <a:p>
            <a:pPr marL="0" indent="0">
              <a:buNone/>
            </a:pPr>
            <a:r>
              <a:rPr lang="en-US" sz="3200" b="0" dirty="0" smtClean="0"/>
              <a:t>16. Compile </a:t>
            </a:r>
            <a:r>
              <a:rPr lang="en-US" sz="3200" b="0" dirty="0"/>
              <a:t>and smoke-test frequently.</a:t>
            </a:r>
            <a:r>
              <a:rPr lang="en-US" sz="3200" b="0" dirty="0" smtClean="0"/>
              <a:t>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36931406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The </a:t>
            </a:r>
            <a:r>
              <a:rPr lang="en-US" sz="3200" b="0" dirty="0"/>
              <a:t>IT manager of company WRT needs a software process that will aid </a:t>
            </a:r>
            <a:r>
              <a:rPr lang="en-US" sz="3200" b="0" dirty="0" smtClean="0"/>
              <a:t>his inexperienced </a:t>
            </a:r>
            <a:r>
              <a:rPr lang="en-US" sz="3200" b="0" dirty="0"/>
              <a:t>software developers in successful software development. </a:t>
            </a:r>
            <a:r>
              <a:rPr lang="en-US" sz="3200" b="0" dirty="0" smtClean="0"/>
              <a:t>The manager </a:t>
            </a:r>
            <a:r>
              <a:rPr lang="en-US" sz="3200" b="0" dirty="0"/>
              <a:t>uses the best-practices list to ensure that his software process </a:t>
            </a:r>
            <a:r>
              <a:rPr lang="en-US" sz="3200" b="0" dirty="0" smtClean="0"/>
              <a:t>will include </a:t>
            </a:r>
            <a:r>
              <a:rPr lang="en-US" sz="3200" b="0" dirty="0"/>
              <a:t>important activities.</a:t>
            </a:r>
            <a:endParaRPr lang="th-TH" altLang="th-TH" kern="0" dirty="0"/>
          </a:p>
        </p:txBody>
      </p:sp>
    </p:spTree>
    <p:extLst>
      <p:ext uri="{BB962C8B-B14F-4D97-AF65-F5344CB8AC3E}">
        <p14:creationId xmlns:p14="http://schemas.microsoft.com/office/powerpoint/2010/main" val="745734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 (</a:t>
            </a:r>
            <a:r>
              <a:rPr lang="en-US" dirty="0" smtClean="0"/>
              <a:t>Practice 1)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   Adopt </a:t>
            </a:r>
            <a:r>
              <a:rPr lang="en-US" sz="3200" b="0" dirty="0"/>
              <a:t>continuous risk management. The manager includes </a:t>
            </a:r>
            <a:r>
              <a:rPr lang="en-US" sz="3200" b="0" dirty="0" smtClean="0"/>
              <a:t>process steps </a:t>
            </a:r>
            <a:r>
              <a:rPr lang="en-US" sz="3200" b="0" dirty="0"/>
              <a:t>throughout the life cycle in which the possible risks are identified </a:t>
            </a:r>
            <a:r>
              <a:rPr lang="en-US" sz="3200" b="0" dirty="0" smtClean="0"/>
              <a:t>and evaluated</a:t>
            </a:r>
            <a:r>
              <a:rPr lang="en-US" sz="3200" b="0" dirty="0"/>
              <a:t>, and tasks are included to ameliorate the risks.</a:t>
            </a:r>
            <a:endParaRPr lang="th-TH" altLang="th-TH" kern="0" dirty="0"/>
          </a:p>
        </p:txBody>
      </p:sp>
    </p:spTree>
    <p:extLst>
      <p:ext uri="{BB962C8B-B14F-4D97-AF65-F5344CB8AC3E}">
        <p14:creationId xmlns:p14="http://schemas.microsoft.com/office/powerpoint/2010/main" val="21518434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 (</a:t>
            </a:r>
            <a:r>
              <a:rPr lang="en-US" dirty="0" smtClean="0"/>
              <a:t>Practice 2)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   </a:t>
            </a:r>
            <a:r>
              <a:rPr lang="en-US" sz="3200" b="0" dirty="0"/>
              <a:t>Estimate cost and schedule empirically. The manager includes </a:t>
            </a:r>
            <a:r>
              <a:rPr lang="en-US" sz="3200" b="0" dirty="0" smtClean="0"/>
              <a:t>a process </a:t>
            </a:r>
            <a:r>
              <a:rPr lang="en-US" sz="3200" b="0" dirty="0"/>
              <a:t>step to estimate the costs at the beginning of the life cycle and steps </a:t>
            </a:r>
            <a:r>
              <a:rPr lang="en-US" sz="3200" b="0" dirty="0" smtClean="0"/>
              <a:t>to </a:t>
            </a:r>
            <a:r>
              <a:rPr lang="en-US" sz="3200" b="0" dirty="0" err="1" smtClean="0"/>
              <a:t>reestimate</a:t>
            </a:r>
            <a:r>
              <a:rPr lang="en-US" sz="3200" b="0" dirty="0" smtClean="0"/>
              <a:t> </a:t>
            </a:r>
            <a:r>
              <a:rPr lang="en-US" sz="3200" b="0" dirty="0"/>
              <a:t>the costs throughout the life cycle. Steps include archiving the data </a:t>
            </a:r>
            <a:r>
              <a:rPr lang="en-US" sz="3200" b="0" dirty="0" smtClean="0"/>
              <a:t>to be </a:t>
            </a:r>
            <a:r>
              <a:rPr lang="en-US" sz="3200" b="0" dirty="0"/>
              <a:t>used for future estimation.</a:t>
            </a:r>
            <a:endParaRPr lang="th-TH" altLang="th-TH" kern="0" dirty="0"/>
          </a:p>
        </p:txBody>
      </p:sp>
    </p:spTree>
    <p:extLst>
      <p:ext uri="{BB962C8B-B14F-4D97-AF65-F5344CB8AC3E}">
        <p14:creationId xmlns:p14="http://schemas.microsoft.com/office/powerpoint/2010/main" val="30061852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 (</a:t>
            </a:r>
            <a:r>
              <a:rPr lang="en-US" dirty="0" smtClean="0"/>
              <a:t>Practice 3)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2057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   </a:t>
            </a:r>
            <a:r>
              <a:rPr lang="en-US" sz="3200" b="0" dirty="0"/>
              <a:t>Use metrics to manage. The manager chooses metrics and </a:t>
            </a:r>
            <a:r>
              <a:rPr lang="en-US" sz="3200" b="0" dirty="0" smtClean="0"/>
              <a:t>includes steps </a:t>
            </a:r>
            <a:r>
              <a:rPr lang="en-US" sz="3200" b="0" dirty="0"/>
              <a:t>for metric recording and steps for evaluating progress based on the metrics.</a:t>
            </a:r>
            <a:endParaRPr lang="th-TH" altLang="th-TH" kern="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27584" y="3830216"/>
            <a:ext cx="8316416" cy="678904"/>
          </a:xfrm>
          <a:prstGeom prst="rect">
            <a:avLst/>
          </a:prstGeom>
          <a:solidFill>
            <a:srgbClr val="360086">
              <a:alpha val="53725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th-TH" sz="3600" dirty="0"/>
              <a:t>Example-2 (</a:t>
            </a:r>
            <a:r>
              <a:rPr lang="en-US" sz="3600" dirty="0"/>
              <a:t>Practice </a:t>
            </a:r>
            <a:r>
              <a:rPr lang="en-US" sz="3600" dirty="0" smtClean="0"/>
              <a:t>4)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3568" y="4581128"/>
            <a:ext cx="8280920" cy="180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   </a:t>
            </a:r>
            <a:r>
              <a:rPr lang="en-US" sz="3200" b="0" dirty="0"/>
              <a:t>Track earned value. The manager includes steps to calculate </a:t>
            </a:r>
            <a:r>
              <a:rPr lang="en-US" sz="3200" b="0" dirty="0" smtClean="0"/>
              <a:t>earned value </a:t>
            </a:r>
            <a:r>
              <a:rPr lang="en-US" sz="3200" b="0" dirty="0"/>
              <a:t>(see below) and to post the calculations.</a:t>
            </a:r>
            <a:endParaRPr lang="th-TH" altLang="th-TH" kern="0" dirty="0"/>
          </a:p>
        </p:txBody>
      </p:sp>
    </p:spTree>
    <p:extLst>
      <p:ext uri="{BB962C8B-B14F-4D97-AF65-F5344CB8AC3E}">
        <p14:creationId xmlns:p14="http://schemas.microsoft.com/office/powerpoint/2010/main" val="729197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 (</a:t>
            </a:r>
            <a:r>
              <a:rPr lang="en-US" dirty="0" smtClean="0"/>
              <a:t>Practice 5)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00808"/>
            <a:ext cx="8280920" cy="2057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 </a:t>
            </a:r>
            <a:r>
              <a:rPr lang="en-US" sz="3000" b="0" dirty="0"/>
              <a:t>Track defects against quality targets. The manager establishes </a:t>
            </a:r>
            <a:r>
              <a:rPr lang="en-US" sz="3000" b="0" dirty="0" smtClean="0"/>
              <a:t>goals for </a:t>
            </a:r>
            <a:r>
              <a:rPr lang="en-US" sz="3000" b="0" dirty="0"/>
              <a:t>the number of defect reports that are received. Process steps for posting </a:t>
            </a:r>
            <a:r>
              <a:rPr lang="en-US" sz="3000" b="0" dirty="0" smtClean="0"/>
              <a:t>the number </a:t>
            </a:r>
            <a:r>
              <a:rPr lang="en-US" sz="3000" b="0" dirty="0"/>
              <a:t>of defect reports are included.</a:t>
            </a:r>
            <a:endParaRPr lang="th-TH" altLang="th-TH" sz="3000" kern="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27584" y="3830216"/>
            <a:ext cx="8316416" cy="678904"/>
          </a:xfrm>
          <a:prstGeom prst="rect">
            <a:avLst/>
          </a:prstGeom>
          <a:solidFill>
            <a:srgbClr val="360086">
              <a:alpha val="53725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th-TH" sz="3600" dirty="0"/>
              <a:t>Example-2 (</a:t>
            </a:r>
            <a:r>
              <a:rPr lang="en-US" sz="3600" dirty="0"/>
              <a:t>Practice </a:t>
            </a:r>
            <a:r>
              <a:rPr lang="en-US" sz="3600" dirty="0" smtClean="0"/>
              <a:t>6)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3568" y="4581128"/>
            <a:ext cx="8280920" cy="180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 </a:t>
            </a:r>
            <a:r>
              <a:rPr lang="en-US" sz="3000" b="0" dirty="0"/>
              <a:t>Treat people as the most </a:t>
            </a:r>
            <a:r>
              <a:rPr lang="en-US" sz="3000" b="0" dirty="0" smtClean="0"/>
              <a:t>important resource</a:t>
            </a:r>
            <a:r>
              <a:rPr lang="en-US" sz="3000" b="0" dirty="0"/>
              <a:t>. The manager </a:t>
            </a:r>
            <a:r>
              <a:rPr lang="en-US" sz="3000" b="0" dirty="0" smtClean="0"/>
              <a:t>reviews the whole software process to consider the impact on the programmer.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37310599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 (</a:t>
            </a:r>
            <a:r>
              <a:rPr lang="en-US" dirty="0" smtClean="0"/>
              <a:t>Practice 7)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   </a:t>
            </a:r>
            <a:r>
              <a:rPr lang="en-US" sz="3200" b="0" dirty="0"/>
              <a:t>Adopt life cycle configuration management. The manager includes </a:t>
            </a:r>
            <a:r>
              <a:rPr lang="en-US" sz="3200" b="0" dirty="0" smtClean="0"/>
              <a:t>in the </a:t>
            </a:r>
            <a:r>
              <a:rPr lang="en-US" sz="3200" b="0" dirty="0"/>
              <a:t>process the use of a configuration management tool for all documents </a:t>
            </a:r>
            <a:r>
              <a:rPr lang="en-US" sz="3200" b="0" dirty="0" smtClean="0"/>
              <a:t>and includes </a:t>
            </a:r>
            <a:r>
              <a:rPr lang="en-US" sz="3200" b="0" dirty="0"/>
              <a:t>process steps to enter all documents and changes into the </a:t>
            </a:r>
            <a:r>
              <a:rPr lang="en-US" sz="3200" b="0" dirty="0" smtClean="0"/>
              <a:t>configuration management </a:t>
            </a:r>
            <a:r>
              <a:rPr lang="en-US" sz="3200" b="0" dirty="0"/>
              <a:t>tool.</a:t>
            </a:r>
            <a:endParaRPr lang="th-TH" altLang="th-TH" kern="0" dirty="0"/>
          </a:p>
        </p:txBody>
      </p:sp>
    </p:spTree>
    <p:extLst>
      <p:ext uri="{BB962C8B-B14F-4D97-AF65-F5344CB8AC3E}">
        <p14:creationId xmlns:p14="http://schemas.microsoft.com/office/powerpoint/2010/main" val="12733068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 (</a:t>
            </a:r>
            <a:r>
              <a:rPr lang="en-US" dirty="0" smtClean="0"/>
              <a:t>Practice 8)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2057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 </a:t>
            </a:r>
            <a:r>
              <a:rPr lang="en-US" sz="3000" b="0" dirty="0"/>
              <a:t>Manage and trace requirements. The manager includes </a:t>
            </a:r>
            <a:r>
              <a:rPr lang="en-US" sz="3000" b="0" dirty="0" smtClean="0"/>
              <a:t>process steps </a:t>
            </a:r>
            <a:r>
              <a:rPr lang="en-US" sz="3000" b="0" dirty="0"/>
              <a:t>to acquire the requirements from the user and steps to trace </a:t>
            </a:r>
            <a:r>
              <a:rPr lang="en-US" sz="3000" b="0" dirty="0" smtClean="0"/>
              <a:t>each requirement </a:t>
            </a:r>
            <a:r>
              <a:rPr lang="en-US" sz="3000" b="0" dirty="0"/>
              <a:t>to the current phase of development.</a:t>
            </a:r>
            <a:endParaRPr lang="th-TH" altLang="th-TH" sz="3000" kern="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27584" y="3830216"/>
            <a:ext cx="8316416" cy="678904"/>
          </a:xfrm>
          <a:prstGeom prst="rect">
            <a:avLst/>
          </a:prstGeom>
          <a:solidFill>
            <a:srgbClr val="360086">
              <a:alpha val="53725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th-TH" sz="3600" dirty="0"/>
              <a:t>Example-2 (</a:t>
            </a:r>
            <a:r>
              <a:rPr lang="en-US" sz="3600" dirty="0"/>
              <a:t>Practice </a:t>
            </a:r>
            <a:r>
              <a:rPr lang="en-US" sz="3600" dirty="0" smtClean="0"/>
              <a:t>9)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3568" y="4581128"/>
            <a:ext cx="8280920" cy="180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   </a:t>
            </a:r>
            <a:r>
              <a:rPr lang="en-US" sz="3200" b="0" dirty="0"/>
              <a:t>Use system-based software design. The manager includes steps </a:t>
            </a:r>
            <a:r>
              <a:rPr lang="en-US" sz="3200" b="0" dirty="0" smtClean="0"/>
              <a:t>to ensure </a:t>
            </a:r>
            <a:r>
              <a:rPr lang="en-US" sz="3200" b="0" dirty="0"/>
              <a:t>a system-based design.</a:t>
            </a:r>
            <a:endParaRPr lang="th-TH" altLang="th-TH" kern="0" dirty="0"/>
          </a:p>
        </p:txBody>
      </p:sp>
    </p:spTree>
    <p:extLst>
      <p:ext uri="{BB962C8B-B14F-4D97-AF65-F5344CB8AC3E}">
        <p14:creationId xmlns:p14="http://schemas.microsoft.com/office/powerpoint/2010/main" val="40732259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/>
              <a:t>Outline of this presentation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 dirty="0" smtClean="0"/>
              <a:t>Introduction</a:t>
            </a:r>
            <a:endParaRPr lang="th-TH" altLang="th-TH" dirty="0"/>
          </a:p>
          <a:p>
            <a:r>
              <a:rPr lang="en-US" altLang="th-TH" dirty="0" smtClean="0"/>
              <a:t>Management Approach</a:t>
            </a:r>
            <a:endParaRPr lang="th-TH" altLang="th-TH" dirty="0"/>
          </a:p>
          <a:p>
            <a:r>
              <a:rPr lang="en-US" altLang="th-TH" dirty="0"/>
              <a:t>Team Approach</a:t>
            </a:r>
            <a:endParaRPr lang="th-TH" altLang="th-TH" dirty="0"/>
          </a:p>
          <a:p>
            <a:r>
              <a:rPr lang="en-US" altLang="th-TH" dirty="0" smtClean="0"/>
              <a:t>Critical Practices</a:t>
            </a:r>
            <a:endParaRPr lang="th-TH" altLang="th-TH" dirty="0"/>
          </a:p>
          <a:p>
            <a:r>
              <a:rPr lang="en-US" altLang="th-TH" dirty="0" smtClean="0"/>
              <a:t>Capability Maturity Model</a:t>
            </a:r>
          </a:p>
          <a:p>
            <a:r>
              <a:rPr lang="en-US" altLang="th-TH" dirty="0" smtClean="0"/>
              <a:t>Personal Software Process</a:t>
            </a:r>
            <a:endParaRPr lang="th-TH" altLang="th-TH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82764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600" dirty="0" err="1"/>
              <a:t>Reference</a:t>
            </a:r>
            <a:r>
              <a:rPr lang="th-TH" altLang="th-TH" sz="1600" dirty="0"/>
              <a:t> </a:t>
            </a:r>
            <a:r>
              <a:rPr lang="th-TH" altLang="th-TH" sz="1600" dirty="0" err="1"/>
              <a:t>to</a:t>
            </a:r>
            <a:r>
              <a:rPr lang="th-TH" altLang="th-TH" sz="1600" dirty="0"/>
              <a:t> </a:t>
            </a:r>
            <a:r>
              <a:rPr lang="th-TH" altLang="th-TH" sz="1600" dirty="0" err="1"/>
              <a:t>Chapter</a:t>
            </a:r>
            <a:r>
              <a:rPr lang="th-TH" altLang="th-TH" sz="1600" dirty="0"/>
              <a:t> </a:t>
            </a:r>
            <a:r>
              <a:rPr lang="th-TH" altLang="th-TH" sz="1600" dirty="0" smtClean="0"/>
              <a:t>1 </a:t>
            </a:r>
            <a:r>
              <a:rPr lang="th-TH" altLang="th-TH" sz="1600" dirty="0" err="1"/>
              <a:t>of</a:t>
            </a:r>
            <a:r>
              <a:rPr lang="th-TH" altLang="th-TH" sz="1600" dirty="0"/>
              <a:t> “</a:t>
            </a:r>
            <a:r>
              <a:rPr lang="th-TH" altLang="th-TH" sz="1600" dirty="0" err="1"/>
              <a:t>Software</a:t>
            </a:r>
            <a:r>
              <a:rPr lang="th-TH" altLang="th-TH" sz="1600" dirty="0"/>
              <a:t> </a:t>
            </a:r>
            <a:r>
              <a:rPr lang="th-TH" altLang="th-TH" sz="1600" dirty="0" err="1"/>
              <a:t>Engineering</a:t>
            </a:r>
            <a:r>
              <a:rPr lang="th-TH" altLang="th-TH" sz="1600" dirty="0"/>
              <a:t> </a:t>
            </a:r>
            <a:r>
              <a:rPr lang="th-TH" altLang="th-TH" sz="1600" dirty="0" err="1"/>
              <a:t>with</a:t>
            </a:r>
            <a:r>
              <a:rPr lang="th-TH" altLang="th-TH" sz="1600" dirty="0"/>
              <a:t> </a:t>
            </a:r>
            <a:r>
              <a:rPr lang="en-US" altLang="th-TH" sz="1600" dirty="0" err="1" smtClean="0"/>
              <a:t>Schaum’s</a:t>
            </a:r>
            <a:r>
              <a:rPr lang="en-US" altLang="th-TH" sz="1600" dirty="0" smtClean="0"/>
              <a:t> Out Line</a:t>
            </a:r>
            <a:r>
              <a:rPr lang="th-TH" altLang="th-TH" sz="1600" dirty="0" smtClean="0"/>
              <a:t>”, </a:t>
            </a:r>
            <a:r>
              <a:rPr lang="th-TH" altLang="th-TH" sz="1600" dirty="0" err="1" smtClean="0"/>
              <a:t>McGraw</a:t>
            </a:r>
            <a:r>
              <a:rPr lang="th-TH" altLang="th-TH" sz="1600" dirty="0" smtClean="0"/>
              <a:t>-</a:t>
            </a:r>
            <a:r>
              <a:rPr lang="th-TH" altLang="th-TH" sz="1600" dirty="0" err="1" smtClean="0"/>
              <a:t>Hill</a:t>
            </a:r>
            <a:r>
              <a:rPr lang="th-TH" altLang="th-TH" sz="1600" dirty="0"/>
              <a:t>, </a:t>
            </a:r>
            <a:r>
              <a:rPr lang="th-TH" altLang="th-TH" sz="1600" dirty="0" smtClean="0"/>
              <a:t>2002.</a:t>
            </a:r>
            <a:endParaRPr lang="th-TH" altLang="th-TH" sz="1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 (</a:t>
            </a:r>
            <a:r>
              <a:rPr lang="en-US" dirty="0" smtClean="0"/>
              <a:t>Practice 10)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2057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 </a:t>
            </a:r>
            <a:r>
              <a:rPr lang="en-US" sz="3000" b="0" dirty="0"/>
              <a:t>Ensure data and database interoperability. The manager </a:t>
            </a:r>
            <a:r>
              <a:rPr lang="en-US" sz="3000" b="0" dirty="0" smtClean="0"/>
              <a:t>includes steps </a:t>
            </a:r>
            <a:r>
              <a:rPr lang="en-US" sz="3000" b="0" dirty="0"/>
              <a:t>to </a:t>
            </a:r>
            <a:r>
              <a:rPr lang="en-US" sz="3000" b="0" dirty="0" smtClean="0"/>
              <a:t>check for </a:t>
            </a:r>
            <a:r>
              <a:rPr lang="en-US" sz="3000" b="0" dirty="0"/>
              <a:t>interoperability between the data and the database.</a:t>
            </a:r>
            <a:endParaRPr lang="th-TH" altLang="th-TH" sz="3000" kern="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27584" y="3830216"/>
            <a:ext cx="8316416" cy="678904"/>
          </a:xfrm>
          <a:prstGeom prst="rect">
            <a:avLst/>
          </a:prstGeom>
          <a:solidFill>
            <a:srgbClr val="360086">
              <a:alpha val="53725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th-TH" sz="3600" dirty="0"/>
              <a:t>Example-2 (</a:t>
            </a:r>
            <a:r>
              <a:rPr lang="en-US" sz="3600" dirty="0"/>
              <a:t>Practice </a:t>
            </a:r>
            <a:r>
              <a:rPr lang="en-US" sz="3600" dirty="0" smtClean="0"/>
              <a:t>11)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3568" y="4581128"/>
            <a:ext cx="8280920" cy="180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 </a:t>
            </a:r>
            <a:r>
              <a:rPr lang="en-US" sz="3000" b="0" dirty="0"/>
              <a:t>Define and control interfaces. The manager includes steps to </a:t>
            </a:r>
            <a:r>
              <a:rPr lang="en-US" sz="3000" b="0" dirty="0" smtClean="0"/>
              <a:t>define and </a:t>
            </a:r>
            <a:r>
              <a:rPr lang="en-US" sz="3000" b="0" dirty="0"/>
              <a:t>baseline the interfaces.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3033200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 (</a:t>
            </a:r>
            <a:r>
              <a:rPr lang="en-US" dirty="0" smtClean="0"/>
              <a:t>Practice 12)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2057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 </a:t>
            </a:r>
            <a:r>
              <a:rPr lang="en-US" sz="3200" b="0" dirty="0"/>
              <a:t>Design twice, code once. The manager includes design </a:t>
            </a:r>
            <a:r>
              <a:rPr lang="en-US" sz="3200" b="0" dirty="0" smtClean="0"/>
              <a:t>review steps</a:t>
            </a:r>
            <a:r>
              <a:rPr lang="en-US" sz="3200" b="0" dirty="0"/>
              <a:t>.</a:t>
            </a:r>
            <a:endParaRPr lang="th-TH" altLang="th-TH" sz="3000" kern="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27584" y="3830216"/>
            <a:ext cx="8316416" cy="678904"/>
          </a:xfrm>
          <a:prstGeom prst="rect">
            <a:avLst/>
          </a:prstGeom>
          <a:solidFill>
            <a:srgbClr val="360086">
              <a:alpha val="53725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th-TH" sz="3600" dirty="0"/>
              <a:t>Example-2 (</a:t>
            </a:r>
            <a:r>
              <a:rPr lang="en-US" sz="3600" dirty="0"/>
              <a:t>Practice </a:t>
            </a:r>
            <a:r>
              <a:rPr lang="en-US" sz="3600" dirty="0" smtClean="0"/>
              <a:t>13)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3568" y="4581128"/>
            <a:ext cx="8280920" cy="180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/>
              <a:t>Assess reuse risks and costs. The manager includes steps </a:t>
            </a:r>
            <a:r>
              <a:rPr lang="en-US" sz="3200" b="0" dirty="0" smtClean="0"/>
              <a:t>to identify </a:t>
            </a:r>
            <a:r>
              <a:rPr lang="en-US" sz="3200" b="0" dirty="0"/>
              <a:t>areas of potential reuse and steps to assess costs and risks.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38732206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 (</a:t>
            </a:r>
            <a:r>
              <a:rPr lang="en-US" dirty="0" smtClean="0"/>
              <a:t>Practice 14)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2057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 </a:t>
            </a:r>
            <a:r>
              <a:rPr lang="en-US" sz="3200" b="0" dirty="0"/>
              <a:t>Inspect requirements and design. The manager includes </a:t>
            </a:r>
            <a:r>
              <a:rPr lang="en-US" sz="3200" b="0" dirty="0" smtClean="0"/>
              <a:t>inspection steps </a:t>
            </a:r>
            <a:r>
              <a:rPr lang="en-US" sz="3200" b="0" dirty="0"/>
              <a:t>in both the requirements and design phases.</a:t>
            </a:r>
            <a:endParaRPr lang="th-TH" altLang="th-TH" sz="3000" kern="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27584" y="3830216"/>
            <a:ext cx="8316416" cy="678904"/>
          </a:xfrm>
          <a:prstGeom prst="rect">
            <a:avLst/>
          </a:prstGeom>
          <a:solidFill>
            <a:srgbClr val="360086">
              <a:alpha val="53725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th-TH" sz="3600" dirty="0"/>
              <a:t>Example-2 (</a:t>
            </a:r>
            <a:r>
              <a:rPr lang="en-US" sz="3600" dirty="0"/>
              <a:t>Practice </a:t>
            </a:r>
            <a:r>
              <a:rPr lang="en-US" sz="3600" dirty="0" smtClean="0"/>
              <a:t>15)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3568" y="4581128"/>
            <a:ext cx="8280920" cy="180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/>
              <a:t>Manage testing as a continuous process. The manager </a:t>
            </a:r>
            <a:r>
              <a:rPr lang="en-US" sz="3200" b="0" dirty="0" smtClean="0"/>
              <a:t>includes testing </a:t>
            </a:r>
            <a:r>
              <a:rPr lang="en-US" sz="3200" b="0" dirty="0"/>
              <a:t>steps in all phases.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340850987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Example-2 (</a:t>
            </a:r>
            <a:r>
              <a:rPr lang="en-US" dirty="0" smtClean="0"/>
              <a:t>Practice 16)</a:t>
            </a:r>
            <a:endParaRPr lang="th-TH" alt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 </a:t>
            </a:r>
            <a:r>
              <a:rPr lang="en-US" sz="3200" b="0" dirty="0"/>
              <a:t>Compile and smoke-test frequently. The manager includes </a:t>
            </a:r>
            <a:r>
              <a:rPr lang="en-US" sz="3200" b="0" dirty="0" smtClean="0"/>
              <a:t>frequent testing </a:t>
            </a:r>
            <a:r>
              <a:rPr lang="en-US" sz="3200" b="0" dirty="0"/>
              <a:t>steps in the implementation phase.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31521369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4.5 Capability </a:t>
            </a:r>
            <a:r>
              <a:rPr lang="en-US" b="1" dirty="0"/>
              <a:t>Maturity Model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</a:t>
            </a:r>
            <a:r>
              <a:rPr lang="en-US" sz="3200" b="0" dirty="0" smtClean="0"/>
              <a:t>The </a:t>
            </a:r>
            <a:r>
              <a:rPr lang="en-US" sz="3200" b="0" dirty="0"/>
              <a:t>Software Engineering Capability Maturity</a:t>
            </a:r>
          </a:p>
          <a:p>
            <a:pPr marL="0" indent="0" algn="thaiDist">
              <a:buNone/>
            </a:pPr>
            <a:r>
              <a:rPr lang="en-US" sz="3200" b="0" dirty="0"/>
              <a:t>Model (SE-CMM) is used to rate an organization’s software development </a:t>
            </a:r>
            <a:r>
              <a:rPr lang="en-US" sz="3200" b="0" dirty="0" smtClean="0"/>
              <a:t>process. An </a:t>
            </a:r>
            <a:r>
              <a:rPr lang="en-US" sz="3200" b="0" dirty="0"/>
              <a:t>assessment of an organization’s practices, processes, and organization is </a:t>
            </a:r>
            <a:r>
              <a:rPr lang="en-US" sz="3200" b="0" dirty="0" smtClean="0"/>
              <a:t>used to </a:t>
            </a:r>
            <a:r>
              <a:rPr lang="en-US" sz="3200" b="0" dirty="0"/>
              <a:t>classify an organization at one of the following levels: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32361186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4.5 Capability </a:t>
            </a:r>
            <a:r>
              <a:rPr lang="en-US" b="1" dirty="0"/>
              <a:t>Maturity Model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</a:t>
            </a:r>
            <a:r>
              <a:rPr lang="en-US" sz="3200" b="0" dirty="0" smtClean="0"/>
              <a:t>The </a:t>
            </a:r>
            <a:r>
              <a:rPr lang="en-US" sz="3200" b="0" dirty="0"/>
              <a:t>Software Engineering Capability Maturity</a:t>
            </a:r>
          </a:p>
          <a:p>
            <a:pPr marL="0" indent="0" algn="thaiDist">
              <a:buNone/>
            </a:pPr>
            <a:r>
              <a:rPr lang="en-US" sz="3200" b="0" dirty="0"/>
              <a:t>Model (SE-CMM) is used to rate an organization’s software development </a:t>
            </a:r>
            <a:r>
              <a:rPr lang="en-US" sz="3200" b="0" dirty="0" smtClean="0"/>
              <a:t>process. An </a:t>
            </a:r>
            <a:r>
              <a:rPr lang="en-US" sz="3200" b="0" dirty="0"/>
              <a:t>assessment of an organization’s practices, processes, and organization is </a:t>
            </a:r>
            <a:r>
              <a:rPr lang="en-US" sz="3200" b="0" dirty="0" smtClean="0"/>
              <a:t>used to </a:t>
            </a:r>
            <a:r>
              <a:rPr lang="en-US" sz="3200" b="0" dirty="0"/>
              <a:t>classify an organization at one of the following levels: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9629812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noFill/>
          <a:ln/>
        </p:spPr>
        <p:txBody>
          <a:bodyPr/>
          <a:lstStyle/>
          <a:p>
            <a:r>
              <a:rPr lang="en-US" sz="3200" b="1" dirty="0"/>
              <a:t>An assessment of an organization’s practices</a:t>
            </a:r>
            <a:endParaRPr lang="th-TH" altLang="th-TH" sz="32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Level 1:</a:t>
            </a:r>
            <a:r>
              <a:rPr lang="en-US" sz="3200" b="0" dirty="0"/>
              <a:t> Initial—This is the lowest level and usually characterized as chaotic</a:t>
            </a:r>
            <a:r>
              <a:rPr lang="en-US" sz="3200" b="0" dirty="0" smtClean="0"/>
              <a:t>.</a:t>
            </a:r>
          </a:p>
          <a:p>
            <a:pPr marL="0" indent="0" algn="thaiDist">
              <a:buNone/>
            </a:pPr>
            <a:r>
              <a:rPr lang="en-US" sz="32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Level 2:</a:t>
            </a:r>
            <a:r>
              <a:rPr lang="en-US" sz="3200" b="0" dirty="0"/>
              <a:t> Repeatable—This level of development capability includes </a:t>
            </a:r>
            <a:r>
              <a:rPr lang="en-US" sz="3200" b="0" dirty="0" smtClean="0"/>
              <a:t>project tracking </a:t>
            </a:r>
            <a:r>
              <a:rPr lang="en-US" sz="3200" b="0" dirty="0"/>
              <a:t>of costs, schedule, and functionality. The capability exists to </a:t>
            </a:r>
            <a:r>
              <a:rPr lang="en-US" sz="3200" b="0" dirty="0" smtClean="0"/>
              <a:t>repeat earlier </a:t>
            </a:r>
            <a:r>
              <a:rPr lang="en-US" sz="3200" b="0" dirty="0"/>
              <a:t>successes.</a:t>
            </a:r>
          </a:p>
          <a:p>
            <a:pPr marL="0" indent="0" algn="thaiDist">
              <a:buNone/>
            </a:pPr>
            <a:r>
              <a:rPr lang="en-US" sz="3200" b="0" dirty="0"/>
              <a:t> 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9629812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noFill/>
          <a:ln/>
        </p:spPr>
        <p:txBody>
          <a:bodyPr/>
          <a:lstStyle/>
          <a:p>
            <a:r>
              <a:rPr lang="en-US" sz="3200" b="1" dirty="0"/>
              <a:t>An assessment of an organization’s practices</a:t>
            </a:r>
            <a:endParaRPr lang="th-TH" altLang="th-TH" sz="32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Level </a:t>
            </a:r>
            <a:r>
              <a:rPr lang="en-US" sz="32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3:</a:t>
            </a:r>
            <a:r>
              <a:rPr lang="en-US" sz="3200" b="0" dirty="0"/>
              <a:t> Defined—This level has a defined software process that is </a:t>
            </a:r>
            <a:r>
              <a:rPr lang="en-US" sz="3200" b="0" dirty="0" smtClean="0"/>
              <a:t>documented and </a:t>
            </a:r>
            <a:r>
              <a:rPr lang="en-US" sz="3200" b="0" dirty="0"/>
              <a:t>standardized. All development is accomplished using the standard processes</a:t>
            </a:r>
            <a:r>
              <a:rPr lang="en-US" sz="3200" b="0" dirty="0" smtClean="0"/>
              <a:t>.</a:t>
            </a:r>
          </a:p>
          <a:p>
            <a:pPr marL="0" indent="0" algn="thaiDist">
              <a:buNone/>
            </a:pPr>
            <a:r>
              <a:rPr lang="en-US" sz="32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Level 4:</a:t>
            </a:r>
            <a:r>
              <a:rPr lang="en-US" sz="3200" b="0" dirty="0"/>
              <a:t> Managed—This level quantitatively manages both the process and </a:t>
            </a:r>
            <a:r>
              <a:rPr lang="en-US" sz="3200" b="0" dirty="0" smtClean="0"/>
              <a:t>the products</a:t>
            </a:r>
            <a:r>
              <a:rPr lang="en-US" sz="3200" b="0" dirty="0"/>
              <a:t>.</a:t>
            </a:r>
          </a:p>
          <a:p>
            <a:pPr marL="0" indent="0" algn="thaiDist">
              <a:buNone/>
            </a:pPr>
            <a:r>
              <a:rPr lang="en-US" sz="32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Level </a:t>
            </a:r>
            <a:r>
              <a:rPr lang="en-US" sz="32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5: </a:t>
            </a:r>
            <a:r>
              <a:rPr lang="en-US" sz="3200" b="0" dirty="0"/>
              <a:t>Optimizing—This level uses the quantitative information to </a:t>
            </a:r>
            <a:r>
              <a:rPr lang="en-US" sz="3200" b="0" dirty="0" smtClean="0"/>
              <a:t>continuously improve </a:t>
            </a:r>
            <a:r>
              <a:rPr lang="en-US" sz="3200" b="0" dirty="0"/>
              <a:t>and manage the software process.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42881274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4.6 </a:t>
            </a:r>
            <a:r>
              <a:rPr lang="en-US" b="1" dirty="0"/>
              <a:t>Personal Software Process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</a:t>
            </a:r>
            <a:r>
              <a:rPr lang="en-US" sz="3200" b="0" dirty="0"/>
              <a:t>Watts Humphrey2 has developed the Personal Software Process to improve </a:t>
            </a:r>
            <a:r>
              <a:rPr lang="en-US" sz="3200" b="0" dirty="0" smtClean="0"/>
              <a:t>the skills </a:t>
            </a:r>
            <a:r>
              <a:rPr lang="en-US" sz="3200" b="0" dirty="0"/>
              <a:t>of the individual software engineer. His approach has the individual </a:t>
            </a:r>
            <a:r>
              <a:rPr lang="en-US" sz="3200" b="0" dirty="0" smtClean="0"/>
              <a:t>maintain personal </a:t>
            </a:r>
            <a:r>
              <a:rPr lang="en-US" sz="3200" b="0" dirty="0"/>
              <a:t>time logs to monitor and measure the individual’s skills. One </a:t>
            </a:r>
            <a:r>
              <a:rPr lang="en-US" sz="3200" b="0" dirty="0" smtClean="0"/>
              <a:t>result of </a:t>
            </a:r>
            <a:r>
              <a:rPr lang="en-US" sz="3200" b="0" dirty="0"/>
              <a:t>this is measuring an individual’s productivity.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2463305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4.6 </a:t>
            </a:r>
            <a:r>
              <a:rPr lang="en-US" b="1" dirty="0"/>
              <a:t>Personal Software </a:t>
            </a:r>
            <a:r>
              <a:rPr lang="en-US" b="1" dirty="0" smtClean="0"/>
              <a:t>Process (cont.)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 </a:t>
            </a:r>
            <a:r>
              <a:rPr lang="en-US" sz="3200" b="0" dirty="0"/>
              <a:t>The usual measure of </a:t>
            </a:r>
            <a:r>
              <a:rPr lang="en-US" sz="3200" b="0" dirty="0" smtClean="0"/>
              <a:t>productivity is </a:t>
            </a:r>
            <a:r>
              <a:rPr lang="en-US" sz="3200" b="0" dirty="0"/>
              <a:t>lines of code produced per day (LOC/day). Additionally, errors are </a:t>
            </a:r>
            <a:r>
              <a:rPr lang="en-US" sz="3200" b="0" dirty="0" smtClean="0"/>
              <a:t>timed and </a:t>
            </a:r>
            <a:r>
              <a:rPr lang="en-US" sz="3200" b="0" dirty="0"/>
              <a:t>recorded. This allows an individual to learn where errors are made and to</a:t>
            </a:r>
          </a:p>
          <a:p>
            <a:pPr marL="0" indent="0" algn="thaiDist">
              <a:buNone/>
            </a:pPr>
            <a:r>
              <a:rPr lang="en-US" sz="3200" b="0" dirty="0"/>
              <a:t>assess different techniques for their effect on productivity and error </a:t>
            </a:r>
            <a:r>
              <a:rPr lang="en-US" sz="3200" b="0" dirty="0" smtClean="0"/>
              <a:t>rates. Additionally</a:t>
            </a:r>
            <a:r>
              <a:rPr lang="en-US" sz="3200" b="0" dirty="0"/>
              <a:t>, the productivity can be used to evaluate the reasonableness of</a:t>
            </a:r>
          </a:p>
          <a:p>
            <a:pPr marL="0" indent="0" algn="thaiDist">
              <a:buNone/>
            </a:pPr>
            <a:r>
              <a:rPr lang="en-US" sz="3200" b="0" dirty="0"/>
              <a:t>proposed schedules.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31132004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 dirty="0"/>
              <a:t>Outline of this </a:t>
            </a:r>
            <a:r>
              <a:rPr lang="th-TH" altLang="th-TH" b="1" dirty="0" smtClean="0"/>
              <a:t>presentation </a:t>
            </a:r>
            <a:r>
              <a:rPr lang="th-TH" altLang="th-TH" sz="2400" b="1" dirty="0" smtClean="0"/>
              <a:t>(</a:t>
            </a:r>
            <a:r>
              <a:rPr lang="en-US" altLang="th-TH" sz="2400" b="1" dirty="0" smtClean="0"/>
              <a:t>Cont.</a:t>
            </a:r>
            <a:r>
              <a:rPr lang="th-TH" altLang="th-TH" sz="2400" b="1" dirty="0" smtClean="0"/>
              <a:t>)</a:t>
            </a:r>
            <a:endParaRPr lang="th-TH" altLang="th-TH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 dirty="0" smtClean="0"/>
              <a:t>Earned Value Analysis</a:t>
            </a:r>
            <a:endParaRPr lang="th-TH" altLang="th-TH" dirty="0"/>
          </a:p>
          <a:p>
            <a:r>
              <a:rPr lang="en-US" altLang="th-TH" dirty="0" smtClean="0"/>
              <a:t>Error Tracking</a:t>
            </a:r>
            <a:endParaRPr lang="th-TH" altLang="th-TH" dirty="0"/>
          </a:p>
          <a:p>
            <a:r>
              <a:rPr lang="en-US" altLang="th-TH" dirty="0" smtClean="0"/>
              <a:t>Postmortem Reviews</a:t>
            </a:r>
            <a:endParaRPr lang="th-TH" altLang="th-TH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82764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600" dirty="0" err="1"/>
              <a:t>Reference</a:t>
            </a:r>
            <a:r>
              <a:rPr lang="th-TH" altLang="th-TH" sz="1600" dirty="0"/>
              <a:t> </a:t>
            </a:r>
            <a:r>
              <a:rPr lang="th-TH" altLang="th-TH" sz="1600" dirty="0" err="1"/>
              <a:t>to</a:t>
            </a:r>
            <a:r>
              <a:rPr lang="th-TH" altLang="th-TH" sz="1600" dirty="0"/>
              <a:t> </a:t>
            </a:r>
            <a:r>
              <a:rPr lang="th-TH" altLang="th-TH" sz="1600" dirty="0" err="1"/>
              <a:t>Chapter</a:t>
            </a:r>
            <a:r>
              <a:rPr lang="th-TH" altLang="th-TH" sz="1600" dirty="0"/>
              <a:t> </a:t>
            </a:r>
            <a:r>
              <a:rPr lang="th-TH" altLang="th-TH" sz="1600" dirty="0" smtClean="0"/>
              <a:t>1 </a:t>
            </a:r>
            <a:r>
              <a:rPr lang="th-TH" altLang="th-TH" sz="1600" dirty="0" err="1"/>
              <a:t>of</a:t>
            </a:r>
            <a:r>
              <a:rPr lang="th-TH" altLang="th-TH" sz="1600" dirty="0"/>
              <a:t> “</a:t>
            </a:r>
            <a:r>
              <a:rPr lang="th-TH" altLang="th-TH" sz="1600" dirty="0" err="1"/>
              <a:t>Software</a:t>
            </a:r>
            <a:r>
              <a:rPr lang="th-TH" altLang="th-TH" sz="1600" dirty="0"/>
              <a:t> </a:t>
            </a:r>
            <a:r>
              <a:rPr lang="th-TH" altLang="th-TH" sz="1600" dirty="0" err="1"/>
              <a:t>Engineering</a:t>
            </a:r>
            <a:r>
              <a:rPr lang="th-TH" altLang="th-TH" sz="1600" dirty="0"/>
              <a:t> </a:t>
            </a:r>
            <a:r>
              <a:rPr lang="th-TH" altLang="th-TH" sz="1600" dirty="0" err="1"/>
              <a:t>with</a:t>
            </a:r>
            <a:r>
              <a:rPr lang="th-TH" altLang="th-TH" sz="1600" dirty="0"/>
              <a:t> </a:t>
            </a:r>
            <a:r>
              <a:rPr lang="en-US" altLang="th-TH" sz="1600" dirty="0" err="1" smtClean="0"/>
              <a:t>Schaum’s</a:t>
            </a:r>
            <a:r>
              <a:rPr lang="en-US" altLang="th-TH" sz="1600" dirty="0" smtClean="0"/>
              <a:t> Out Line</a:t>
            </a:r>
            <a:r>
              <a:rPr lang="th-TH" altLang="th-TH" sz="1600" dirty="0" smtClean="0"/>
              <a:t>”, </a:t>
            </a:r>
            <a:r>
              <a:rPr lang="th-TH" altLang="th-TH" sz="1600" dirty="0" err="1" smtClean="0"/>
              <a:t>McGraw</a:t>
            </a:r>
            <a:r>
              <a:rPr lang="th-TH" altLang="th-TH" sz="1600" dirty="0" smtClean="0"/>
              <a:t>-</a:t>
            </a:r>
            <a:r>
              <a:rPr lang="th-TH" altLang="th-TH" sz="1600" dirty="0" err="1" smtClean="0"/>
              <a:t>Hill</a:t>
            </a:r>
            <a:r>
              <a:rPr lang="th-TH" altLang="th-TH" sz="1600" dirty="0"/>
              <a:t>, </a:t>
            </a:r>
            <a:r>
              <a:rPr lang="th-TH" altLang="th-TH" sz="1600" dirty="0" smtClean="0"/>
              <a:t>2002.</a:t>
            </a:r>
            <a:endParaRPr lang="th-TH" altLang="th-TH" sz="1600" dirty="0"/>
          </a:p>
        </p:txBody>
      </p:sp>
    </p:spTree>
    <p:extLst>
      <p:ext uri="{BB962C8B-B14F-4D97-AF65-F5344CB8AC3E}">
        <p14:creationId xmlns:p14="http://schemas.microsoft.com/office/powerpoint/2010/main" val="33575336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Example 3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10801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3200" b="0" dirty="0" smtClean="0"/>
              <a:t>Programmer </a:t>
            </a:r>
            <a:r>
              <a:rPr lang="en-US" sz="3200" b="0" dirty="0"/>
              <a:t>X recorded this time log.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799288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5787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4.6 </a:t>
            </a:r>
            <a:r>
              <a:rPr lang="en-US" b="1" dirty="0"/>
              <a:t>Personal Software </a:t>
            </a:r>
            <a:r>
              <a:rPr lang="en-US" b="1" dirty="0" smtClean="0"/>
              <a:t>Process (cont.)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  </a:t>
            </a:r>
            <a:r>
              <a:rPr lang="en-US" sz="3200" b="0" dirty="0"/>
              <a:t>The programmer spent 360 + 270 + 150 + 120 = 900 minutes to write and test </a:t>
            </a:r>
            <a:r>
              <a:rPr lang="en-US" sz="3200" b="0" dirty="0" smtClean="0"/>
              <a:t>a program </a:t>
            </a:r>
            <a:r>
              <a:rPr lang="en-US" sz="3200" b="0" dirty="0"/>
              <a:t>of 160 LOC. Assuming 5 hours per day (300 minutes/day), X </a:t>
            </a:r>
            <a:r>
              <a:rPr lang="en-US" sz="3200" b="0" dirty="0" smtClean="0"/>
              <a:t>spent effectively </a:t>
            </a:r>
            <a:r>
              <a:rPr lang="en-US" sz="3200" b="0" dirty="0"/>
              <a:t>3 days to program 160 LOC. This gives a productivity of 53 </a:t>
            </a:r>
            <a:r>
              <a:rPr lang="en-US" sz="3200" b="0" dirty="0" smtClean="0"/>
              <a:t>LOC/day. When </a:t>
            </a:r>
            <a:r>
              <a:rPr lang="en-US" sz="3200" b="0" dirty="0"/>
              <a:t>X’s manager schedules a </a:t>
            </a:r>
            <a:r>
              <a:rPr lang="en-US" sz="3200" b="0" dirty="0" smtClean="0"/>
              <a:t>week to </a:t>
            </a:r>
            <a:r>
              <a:rPr lang="en-US" sz="3200" b="0" dirty="0"/>
              <a:t>code a 1000 = LOC project, X is able </a:t>
            </a:r>
            <a:r>
              <a:rPr lang="en-US" sz="3200" b="0" dirty="0" smtClean="0"/>
              <a:t>to estimate </a:t>
            </a:r>
            <a:r>
              <a:rPr lang="en-US" sz="3200" b="0" dirty="0"/>
              <a:t>that the project will take about 4 weeks.</a:t>
            </a:r>
            <a:endParaRPr lang="th-TH" altLang="th-TH" sz="3200" kern="0" dirty="0"/>
          </a:p>
        </p:txBody>
      </p:sp>
    </p:spTree>
    <p:extLst>
      <p:ext uri="{BB962C8B-B14F-4D97-AF65-F5344CB8AC3E}">
        <p14:creationId xmlns:p14="http://schemas.microsoft.com/office/powerpoint/2010/main" val="32648222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4.7 </a:t>
            </a:r>
            <a:r>
              <a:rPr lang="en-US" b="1" dirty="0"/>
              <a:t>Earned Value Analysis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100" b="0" dirty="0" smtClean="0"/>
              <a:t>     </a:t>
            </a:r>
            <a:r>
              <a:rPr lang="en-US" sz="3100" b="0" dirty="0"/>
              <a:t>One approach to measuring progress in a software project is to calculate </a:t>
            </a:r>
            <a:r>
              <a:rPr lang="en-US" sz="3100" b="0" dirty="0" smtClean="0"/>
              <a:t>how much </a:t>
            </a:r>
            <a:r>
              <a:rPr lang="en-US" sz="3100" b="0" dirty="0"/>
              <a:t>has been accomplished. This is called earned value analysis. It is </a:t>
            </a:r>
            <a:r>
              <a:rPr lang="en-US" sz="3100" b="0" dirty="0" smtClean="0"/>
              <a:t>basically the </a:t>
            </a:r>
            <a:r>
              <a:rPr lang="en-US" sz="3100" b="0" dirty="0"/>
              <a:t>percentage of the estimated time that has been completed. Additional </a:t>
            </a:r>
            <a:r>
              <a:rPr lang="en-US" sz="3100" b="0" dirty="0" smtClean="0"/>
              <a:t>measures can </a:t>
            </a:r>
            <a:r>
              <a:rPr lang="en-US" sz="3100" b="0" dirty="0"/>
              <a:t>be </a:t>
            </a:r>
            <a:r>
              <a:rPr lang="en-US" sz="3100" b="0" dirty="0" smtClean="0"/>
              <a:t>calculated. Although </a:t>
            </a:r>
            <a:r>
              <a:rPr lang="en-US" sz="3100" b="0" dirty="0"/>
              <a:t>this is based on estimated effort, it could be based on any </a:t>
            </a:r>
            <a:r>
              <a:rPr lang="en-US" sz="3100" b="0" dirty="0" smtClean="0"/>
              <a:t>quantity that </a:t>
            </a:r>
            <a:r>
              <a:rPr lang="en-US" sz="3100" b="0" dirty="0"/>
              <a:t>can be estimated and is related to progress.</a:t>
            </a:r>
            <a:endParaRPr lang="th-TH" altLang="th-TH" sz="3100" kern="0" dirty="0"/>
          </a:p>
        </p:txBody>
      </p:sp>
    </p:spTree>
    <p:extLst>
      <p:ext uri="{BB962C8B-B14F-4D97-AF65-F5344CB8AC3E}">
        <p14:creationId xmlns:p14="http://schemas.microsoft.com/office/powerpoint/2010/main" val="6509179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200" b="1" dirty="0" smtClean="0"/>
              <a:t>4.</a:t>
            </a:r>
            <a:r>
              <a:rPr lang="en-US" sz="3200" b="1" dirty="0" smtClean="0"/>
              <a:t>7.1 </a:t>
            </a:r>
            <a:r>
              <a:rPr lang="en-US" sz="3200" b="1" dirty="0"/>
              <a:t>BASIC MEASURES</a:t>
            </a:r>
            <a:endParaRPr lang="th-TH" altLang="th-TH" sz="32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100" b="0" dirty="0" smtClean="0">
                <a:solidFill>
                  <a:srgbClr val="FFC000"/>
                </a:solidFill>
              </a:rPr>
              <a:t>1. Budgeted </a:t>
            </a:r>
            <a:r>
              <a:rPr lang="en-US" sz="3100" b="0" dirty="0">
                <a:solidFill>
                  <a:srgbClr val="FFC000"/>
                </a:solidFill>
              </a:rPr>
              <a:t>Cost of Work (BCW): </a:t>
            </a:r>
            <a:r>
              <a:rPr lang="en-US" sz="3100" b="0" dirty="0"/>
              <a:t>The estimated effort for each work task.</a:t>
            </a:r>
          </a:p>
          <a:p>
            <a:pPr marL="0" indent="0" algn="thaiDist">
              <a:buNone/>
            </a:pPr>
            <a:r>
              <a:rPr lang="en-US" sz="3100" b="0" dirty="0" smtClean="0">
                <a:solidFill>
                  <a:srgbClr val="FFC000"/>
                </a:solidFill>
              </a:rPr>
              <a:t>2. Budgeted </a:t>
            </a:r>
            <a:r>
              <a:rPr lang="en-US" sz="3100" b="0" dirty="0">
                <a:solidFill>
                  <a:srgbClr val="FFC000"/>
                </a:solidFill>
              </a:rPr>
              <a:t>Cost of Work Scheduled (BCWS): </a:t>
            </a:r>
            <a:r>
              <a:rPr lang="en-US" sz="3100" b="0" dirty="0"/>
              <a:t>The sum of the estimated </a:t>
            </a:r>
            <a:r>
              <a:rPr lang="en-US" sz="3100" b="0" dirty="0" smtClean="0"/>
              <a:t>effort for </a:t>
            </a:r>
            <a:r>
              <a:rPr lang="en-US" sz="3100" b="0" dirty="0"/>
              <a:t>each work task that was scheduled to be completed by the specified time.</a:t>
            </a:r>
          </a:p>
          <a:p>
            <a:pPr marL="0" indent="0" algn="thaiDist">
              <a:buNone/>
            </a:pPr>
            <a:r>
              <a:rPr lang="en-US" sz="3100" b="0" dirty="0" smtClean="0">
                <a:solidFill>
                  <a:srgbClr val="FFC000"/>
                </a:solidFill>
              </a:rPr>
              <a:t>3. Budget </a:t>
            </a:r>
            <a:r>
              <a:rPr lang="en-US" sz="3100" b="0" dirty="0">
                <a:solidFill>
                  <a:srgbClr val="FFC000"/>
                </a:solidFill>
              </a:rPr>
              <a:t>at Completion (BAC):</a:t>
            </a:r>
            <a:r>
              <a:rPr lang="en-US" sz="3100" b="0" dirty="0"/>
              <a:t> The total of the BCWS and thus the estimate </a:t>
            </a:r>
            <a:r>
              <a:rPr lang="en-US" sz="3100" b="0" dirty="0" smtClean="0"/>
              <a:t>of the </a:t>
            </a:r>
            <a:r>
              <a:rPr lang="en-US" sz="3100" b="0" dirty="0"/>
              <a:t>total effort for the project.</a:t>
            </a:r>
            <a:endParaRPr lang="th-TH" altLang="th-TH" sz="3100" kern="0" dirty="0"/>
          </a:p>
        </p:txBody>
      </p:sp>
    </p:spTree>
    <p:extLst>
      <p:ext uri="{BB962C8B-B14F-4D97-AF65-F5344CB8AC3E}">
        <p14:creationId xmlns:p14="http://schemas.microsoft.com/office/powerpoint/2010/main" val="21975032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200" b="1" dirty="0" smtClean="0"/>
              <a:t>4.</a:t>
            </a:r>
            <a:r>
              <a:rPr lang="en-US" sz="3200" b="1" dirty="0" smtClean="0"/>
              <a:t>7.1 </a:t>
            </a:r>
            <a:r>
              <a:rPr lang="en-US" sz="3200" b="1" dirty="0"/>
              <a:t>BASIC </a:t>
            </a:r>
            <a:r>
              <a:rPr lang="en-US" sz="3200" b="1" dirty="0" smtClean="0"/>
              <a:t>MEASURES (Cont.)</a:t>
            </a:r>
            <a:endParaRPr lang="th-TH" altLang="th-TH" sz="32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100" b="0" dirty="0">
                <a:solidFill>
                  <a:srgbClr val="FFC000"/>
                </a:solidFill>
              </a:rPr>
              <a:t>4</a:t>
            </a:r>
            <a:r>
              <a:rPr lang="en-US" sz="3100" b="0" dirty="0" smtClean="0">
                <a:solidFill>
                  <a:srgbClr val="FFC000"/>
                </a:solidFill>
              </a:rPr>
              <a:t>. Planned </a:t>
            </a:r>
            <a:r>
              <a:rPr lang="en-US" sz="3100" b="0" dirty="0">
                <a:solidFill>
                  <a:srgbClr val="FFC000"/>
                </a:solidFill>
              </a:rPr>
              <a:t>Value (PV): </a:t>
            </a:r>
            <a:r>
              <a:rPr lang="en-US" sz="3100" b="0" dirty="0"/>
              <a:t>The percentage of the total estimated effort that </a:t>
            </a:r>
            <a:r>
              <a:rPr lang="en-US" sz="3100" b="0" dirty="0" smtClean="0"/>
              <a:t>is assigned </a:t>
            </a:r>
            <a:r>
              <a:rPr lang="en-US" sz="3100" b="0" dirty="0"/>
              <a:t>to a particular work task; PV = BCW/BAC.</a:t>
            </a:r>
          </a:p>
          <a:p>
            <a:pPr marL="0" indent="0" algn="thaiDist">
              <a:buNone/>
            </a:pPr>
            <a:r>
              <a:rPr lang="en-US" sz="3100" b="0" dirty="0" smtClean="0">
                <a:solidFill>
                  <a:srgbClr val="FFC000"/>
                </a:solidFill>
              </a:rPr>
              <a:t>5. Budgeted </a:t>
            </a:r>
            <a:r>
              <a:rPr lang="en-US" sz="3100" b="0" dirty="0">
                <a:solidFill>
                  <a:srgbClr val="FFC000"/>
                </a:solidFill>
              </a:rPr>
              <a:t>Cost of Work Performed (BCWP): </a:t>
            </a:r>
            <a:r>
              <a:rPr lang="en-US" sz="3100" b="0" dirty="0"/>
              <a:t>The sum of the estimated </a:t>
            </a:r>
            <a:r>
              <a:rPr lang="en-US" sz="3100" b="0" dirty="0" smtClean="0"/>
              <a:t>efforts for </a:t>
            </a:r>
            <a:r>
              <a:rPr lang="en-US" sz="3100" b="0" dirty="0"/>
              <a:t>the work tasks that have been completed by the specified time.</a:t>
            </a:r>
          </a:p>
          <a:p>
            <a:pPr marL="0" indent="0" algn="thaiDist">
              <a:buNone/>
            </a:pPr>
            <a:r>
              <a:rPr lang="en-US" sz="3100" b="0" dirty="0" smtClean="0"/>
              <a:t>6. Actual </a:t>
            </a:r>
            <a:r>
              <a:rPr lang="en-US" sz="3100" b="0" dirty="0"/>
              <a:t>Cost of Work Performed (ACWP): The sum of the actual efforts for </a:t>
            </a:r>
            <a:r>
              <a:rPr lang="en-US" sz="3100" b="0" dirty="0" smtClean="0"/>
              <a:t>the work </a:t>
            </a:r>
            <a:r>
              <a:rPr lang="en-US" sz="3100" b="0" dirty="0"/>
              <a:t>tasks that have been completed.</a:t>
            </a:r>
            <a:endParaRPr lang="th-TH" altLang="th-TH" sz="3100" kern="0" dirty="0"/>
          </a:p>
        </p:txBody>
      </p:sp>
    </p:spTree>
    <p:extLst>
      <p:ext uri="{BB962C8B-B14F-4D97-AF65-F5344CB8AC3E}">
        <p14:creationId xmlns:p14="http://schemas.microsoft.com/office/powerpoint/2010/main" val="12313983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200" b="1" dirty="0" smtClean="0"/>
              <a:t>4.</a:t>
            </a:r>
            <a:r>
              <a:rPr lang="en-US" sz="3200" b="1" dirty="0" smtClean="0"/>
              <a:t>7.2 POGRESS </a:t>
            </a:r>
            <a:r>
              <a:rPr lang="en-US" sz="3200" b="1" dirty="0"/>
              <a:t>INDICATORS</a:t>
            </a:r>
            <a:endParaRPr lang="th-TH" altLang="th-TH" sz="32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>
                <a:solidFill>
                  <a:srgbClr val="FFC000"/>
                </a:solidFill>
              </a:rPr>
              <a:t>Earned Value (EV</a:t>
            </a:r>
            <a:r>
              <a:rPr lang="en-US" b="0" dirty="0" smtClean="0">
                <a:solidFill>
                  <a:srgbClr val="FFC000"/>
                </a:solidFill>
              </a:rPr>
              <a:t>) </a:t>
            </a:r>
            <a:r>
              <a:rPr lang="en-US" b="0" dirty="0" smtClean="0"/>
              <a:t>= </a:t>
            </a:r>
            <a:r>
              <a:rPr lang="en-US" b="0" dirty="0"/>
              <a:t>BCWP/BAC</a:t>
            </a:r>
          </a:p>
          <a:p>
            <a:pPr marL="0" indent="0" algn="thaiDist">
              <a:buNone/>
            </a:pPr>
            <a:r>
              <a:rPr lang="en-US" b="0" dirty="0" smtClean="0"/>
              <a:t>                               = The </a:t>
            </a:r>
            <a:r>
              <a:rPr lang="en-US" b="0" dirty="0"/>
              <a:t>sum of the PVs for </a:t>
            </a:r>
            <a:r>
              <a:rPr lang="en-US" b="0" dirty="0" smtClean="0"/>
              <a:t>all</a:t>
            </a:r>
          </a:p>
          <a:p>
            <a:pPr marL="0" indent="0" algn="thaiDist">
              <a:buNone/>
            </a:pPr>
            <a:r>
              <a:rPr lang="en-US" b="0" dirty="0"/>
              <a:t>	</a:t>
            </a:r>
            <a:r>
              <a:rPr lang="en-US" b="0" dirty="0" smtClean="0"/>
              <a:t>		     </a:t>
            </a:r>
            <a:r>
              <a:rPr lang="en-US" b="0" dirty="0"/>
              <a:t>completed work tasks</a:t>
            </a:r>
          </a:p>
          <a:p>
            <a:pPr marL="0" indent="0" algn="thaiDist">
              <a:buNone/>
            </a:pPr>
            <a:r>
              <a:rPr lang="en-US" b="0" dirty="0" smtClean="0"/>
              <a:t>        			 = </a:t>
            </a:r>
            <a:r>
              <a:rPr lang="en-US" b="0" dirty="0"/>
              <a:t>PC = Percent complete</a:t>
            </a:r>
          </a:p>
          <a:p>
            <a:pPr marL="0" indent="0" algn="thaiDist">
              <a:buNone/>
            </a:pPr>
            <a:r>
              <a:rPr lang="en-US" b="0" dirty="0"/>
              <a:t> </a:t>
            </a:r>
            <a:r>
              <a:rPr lang="en-US" b="0" dirty="0">
                <a:solidFill>
                  <a:srgbClr val="FFC000"/>
                </a:solidFill>
              </a:rPr>
              <a:t>Schedule Performance Index(SPI) </a:t>
            </a:r>
            <a:r>
              <a:rPr lang="en-US" b="0" dirty="0"/>
              <a:t>= BCWP/BCWS</a:t>
            </a:r>
          </a:p>
          <a:p>
            <a:pPr marL="0" indent="0" algn="thaiDist">
              <a:buNone/>
            </a:pPr>
            <a:r>
              <a:rPr lang="en-US" b="0" dirty="0"/>
              <a:t> </a:t>
            </a:r>
            <a:r>
              <a:rPr lang="en-US" b="0" dirty="0">
                <a:solidFill>
                  <a:srgbClr val="FFC000"/>
                </a:solidFill>
              </a:rPr>
              <a:t>Schedule Variance (SV) </a:t>
            </a:r>
            <a:r>
              <a:rPr lang="en-US" b="0" dirty="0"/>
              <a:t>= BCWP  BCWS</a:t>
            </a:r>
          </a:p>
          <a:p>
            <a:pPr marL="0" indent="0" algn="thaiDist">
              <a:buNone/>
            </a:pPr>
            <a:r>
              <a:rPr lang="en-US" b="0" dirty="0"/>
              <a:t> </a:t>
            </a:r>
            <a:r>
              <a:rPr lang="en-US" b="0" dirty="0">
                <a:solidFill>
                  <a:srgbClr val="FFC000"/>
                </a:solidFill>
              </a:rPr>
              <a:t>Cost Performance Index(CPI) </a:t>
            </a:r>
            <a:r>
              <a:rPr lang="en-US" b="0" dirty="0"/>
              <a:t>= BCWP/ACWP</a:t>
            </a:r>
          </a:p>
          <a:p>
            <a:pPr marL="0" indent="0" algn="thaiDist">
              <a:buNone/>
            </a:pPr>
            <a:r>
              <a:rPr lang="en-US" b="0" dirty="0"/>
              <a:t> </a:t>
            </a:r>
            <a:r>
              <a:rPr lang="en-US" b="0" dirty="0">
                <a:solidFill>
                  <a:srgbClr val="FFC000"/>
                </a:solidFill>
              </a:rPr>
              <a:t>Cost Variance (CV)</a:t>
            </a:r>
            <a:r>
              <a:rPr lang="en-US" b="0" dirty="0"/>
              <a:t> = BCWP  ACWP</a:t>
            </a:r>
            <a:endParaRPr lang="th-TH" altLang="th-TH" sz="2400" kern="0" dirty="0"/>
          </a:p>
        </p:txBody>
      </p:sp>
    </p:spTree>
    <p:extLst>
      <p:ext uri="{BB962C8B-B14F-4D97-AF65-F5344CB8AC3E}">
        <p14:creationId xmlns:p14="http://schemas.microsoft.com/office/powerpoint/2010/main" val="6695836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Example </a:t>
            </a:r>
            <a:r>
              <a:rPr lang="en-US" b="1" dirty="0" smtClean="0"/>
              <a:t>4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27056" y="1556792"/>
            <a:ext cx="8280920" cy="10081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/>
              <a:t>Company LMN is partway through its project. The job log below indicates </a:t>
            </a:r>
            <a:r>
              <a:rPr lang="en-US" b="0" dirty="0" smtClean="0"/>
              <a:t>the current </a:t>
            </a:r>
            <a:r>
              <a:rPr lang="en-US" b="0" dirty="0"/>
              <a:t>status of the project.</a:t>
            </a:r>
            <a:endParaRPr lang="en-US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7920880" cy="414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4227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Explain-1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27056" y="1556792"/>
            <a:ext cx="8280920" cy="46805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 smtClean="0"/>
              <a:t>   The </a:t>
            </a:r>
            <a:r>
              <a:rPr lang="en-US" b="0" dirty="0"/>
              <a:t>BAC is the sum of the estimations. BAC = 330 days. BAC is an estimate </a:t>
            </a:r>
            <a:r>
              <a:rPr lang="en-US" b="0" dirty="0" smtClean="0"/>
              <a:t>of the </a:t>
            </a:r>
            <a:r>
              <a:rPr lang="en-US" b="0" dirty="0"/>
              <a:t>total work. On 4/1/01, tasks 1,2, and 4 have been completed. The BCWP is the</a:t>
            </a:r>
          </a:p>
          <a:p>
            <a:pPr marL="0" indent="0" algn="thaiDist">
              <a:buNone/>
            </a:pPr>
            <a:r>
              <a:rPr lang="en-US" b="0" dirty="0"/>
              <a:t>sum of the BCWS for those tasks. So BCWP is 70 days. The earned value (EV) </a:t>
            </a:r>
            <a:r>
              <a:rPr lang="en-US" b="0" dirty="0" smtClean="0"/>
              <a:t>is 70/330</a:t>
            </a:r>
            <a:r>
              <a:rPr lang="en-US" b="0" dirty="0"/>
              <a:t>, or 21.2 percent. On 4/1/01 tasks 1 and 2 were scheduled to be completed</a:t>
            </a:r>
          </a:p>
          <a:p>
            <a:pPr marL="0" indent="0" algn="thaiDist">
              <a:buNone/>
            </a:pPr>
            <a:r>
              <a:rPr lang="en-US" b="0" dirty="0"/>
              <a:t>and 1,2, and 4 were actually completed.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616460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Explain-2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27056" y="1772816"/>
            <a:ext cx="8165424" cy="44644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 smtClean="0"/>
              <a:t>    So </a:t>
            </a:r>
            <a:r>
              <a:rPr lang="en-US" b="0" dirty="0"/>
              <a:t>BCWP is 70 days and BCWS is </a:t>
            </a:r>
            <a:r>
              <a:rPr lang="en-US" b="0" dirty="0" smtClean="0"/>
              <a:t>30 days</a:t>
            </a:r>
            <a:r>
              <a:rPr lang="en-US" b="0" dirty="0"/>
              <a:t>. Thus, SPI is 70/30, or 233 percent. The SV = 70 days 30 days = +40 </a:t>
            </a:r>
            <a:r>
              <a:rPr lang="en-US" b="0" dirty="0" smtClean="0"/>
              <a:t>days, or </a:t>
            </a:r>
            <a:r>
              <a:rPr lang="en-US" b="0" dirty="0"/>
              <a:t>40 programmer-days ahead. The ACWP is the sum of actual effort for tasks </a:t>
            </a:r>
            <a:r>
              <a:rPr lang="en-US" b="0" dirty="0" smtClean="0"/>
              <a:t>1, 2</a:t>
            </a:r>
            <a:r>
              <a:rPr lang="en-US" b="0" dirty="0"/>
              <a:t>, and 4. So, ACWP is 80 programmer-days. CPI is 70/80 = 87.5 percent. The </a:t>
            </a:r>
            <a:r>
              <a:rPr lang="en-US" b="0" dirty="0" smtClean="0"/>
              <a:t>CV = </a:t>
            </a:r>
            <a:r>
              <a:rPr lang="en-US" b="0" dirty="0"/>
              <a:t>70 programmer-days </a:t>
            </a:r>
            <a:r>
              <a:rPr lang="en-US" b="0" dirty="0" smtClean="0"/>
              <a:t>80 programmer-days </a:t>
            </a:r>
            <a:r>
              <a:rPr lang="en-US" b="0" dirty="0"/>
              <a:t>= 10 programmer-days, or </a:t>
            </a:r>
            <a:r>
              <a:rPr lang="en-US" b="0" dirty="0" smtClean="0"/>
              <a:t>10 programmer-days </a:t>
            </a:r>
            <a:r>
              <a:rPr lang="en-US" b="0" dirty="0"/>
              <a:t>behind.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075790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4.8 </a:t>
            </a:r>
            <a:r>
              <a:rPr lang="en-US" b="1" dirty="0"/>
              <a:t>Error Tracking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100" b="0" dirty="0" smtClean="0"/>
              <a:t>     </a:t>
            </a:r>
            <a:r>
              <a:rPr lang="en-US" sz="3200" b="0" dirty="0"/>
              <a:t>One excellent management practice is error tracking, which is keeping track of </a:t>
            </a:r>
            <a:r>
              <a:rPr lang="en-US" sz="3200" b="0" dirty="0" smtClean="0"/>
              <a:t>the errors </a:t>
            </a:r>
            <a:r>
              <a:rPr lang="en-US" sz="3200" b="0" dirty="0"/>
              <a:t>that have occurred and the inter-error times (the time between </a:t>
            </a:r>
            <a:r>
              <a:rPr lang="en-US" sz="3200" b="0" dirty="0" smtClean="0"/>
              <a:t>occurrences of </a:t>
            </a:r>
            <a:r>
              <a:rPr lang="en-US" sz="3200" b="0" dirty="0"/>
              <a:t>the errors). This can be used to make decisions about when to release software.</a:t>
            </a:r>
            <a:endParaRPr lang="th-TH" altLang="th-TH" sz="3100" kern="0" dirty="0"/>
          </a:p>
        </p:txBody>
      </p:sp>
    </p:spTree>
    <p:extLst>
      <p:ext uri="{BB962C8B-B14F-4D97-AF65-F5344CB8AC3E}">
        <p14:creationId xmlns:p14="http://schemas.microsoft.com/office/powerpoint/2010/main" val="11884756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 dirty="0" smtClean="0"/>
              <a:t>4.1 Introduction</a:t>
            </a:r>
            <a:endParaRPr lang="th-TH" altLang="th-TH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Software </a:t>
            </a:r>
            <a:r>
              <a:rPr lang="en-US" sz="3200" b="0" dirty="0"/>
              <a:t>project management </a:t>
            </a:r>
            <a:r>
              <a:rPr lang="en-US" sz="3200" b="0" dirty="0" smtClean="0"/>
              <a:t>is the </a:t>
            </a:r>
            <a:r>
              <a:rPr lang="en-US" sz="3200" b="0" dirty="0"/>
              <a:t>important task of planning, directing, motivating, and coordinating a group </a:t>
            </a:r>
            <a:r>
              <a:rPr lang="en-US" sz="3200" b="0" dirty="0" smtClean="0"/>
              <a:t>of professionals </a:t>
            </a:r>
            <a:r>
              <a:rPr lang="en-US" sz="3200" b="0" dirty="0"/>
              <a:t>to accomplish software development. Software project </a:t>
            </a:r>
            <a:r>
              <a:rPr lang="en-US" sz="3200" b="0" dirty="0" smtClean="0"/>
              <a:t>management uses </a:t>
            </a:r>
            <a:r>
              <a:rPr lang="en-US" sz="3200" b="0" dirty="0"/>
              <a:t>many concepts from management in general, but it also has some </a:t>
            </a:r>
            <a:r>
              <a:rPr lang="en-US" sz="3200" b="0" dirty="0" smtClean="0"/>
              <a:t>concerns unique </a:t>
            </a:r>
            <a:r>
              <a:rPr lang="en-US" sz="3200" b="0" dirty="0"/>
              <a:t>to software development. One such concern is project visibility.</a:t>
            </a:r>
            <a:endParaRPr lang="th-TH" altLang="th-TH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4.8 </a:t>
            </a:r>
            <a:r>
              <a:rPr lang="en-US" b="1" dirty="0"/>
              <a:t>Error Tracking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100" b="0" dirty="0" smtClean="0"/>
              <a:t>     </a:t>
            </a:r>
            <a:r>
              <a:rPr lang="en-US" sz="3200" b="0" dirty="0"/>
              <a:t>An additional effect of tracking and publicizing the error rate is to make </a:t>
            </a:r>
            <a:r>
              <a:rPr lang="en-US" sz="3200" b="0" dirty="0" smtClean="0"/>
              <a:t>the software </a:t>
            </a:r>
            <a:r>
              <a:rPr lang="en-US" sz="3200" b="0" dirty="0"/>
              <a:t>developers aware of the significance of errors and error reduction. </a:t>
            </a:r>
            <a:r>
              <a:rPr lang="en-US" sz="3200" b="0" dirty="0" smtClean="0"/>
              <a:t>The effects </a:t>
            </a:r>
            <a:r>
              <a:rPr lang="en-US" sz="3200" b="0" dirty="0"/>
              <a:t>of changes in the software process can be seen in the error </a:t>
            </a:r>
            <a:r>
              <a:rPr lang="en-US" sz="3200" b="0" dirty="0" smtClean="0"/>
              <a:t>data. Additionally</a:t>
            </a:r>
            <a:r>
              <a:rPr lang="en-US" sz="3200" b="0" dirty="0"/>
              <a:t>, making the errors and error detection visible encourages </a:t>
            </a:r>
            <a:r>
              <a:rPr lang="en-US" sz="3200" b="0" dirty="0" smtClean="0"/>
              <a:t>testers and </a:t>
            </a:r>
            <a:r>
              <a:rPr lang="en-US" sz="3200" b="0" dirty="0"/>
              <a:t>developers to keep error reduction as a goal.</a:t>
            </a:r>
            <a:endParaRPr lang="th-TH" altLang="th-TH" sz="3100" kern="0" dirty="0"/>
          </a:p>
        </p:txBody>
      </p:sp>
    </p:spTree>
    <p:extLst>
      <p:ext uri="{BB962C8B-B14F-4D97-AF65-F5344CB8AC3E}">
        <p14:creationId xmlns:p14="http://schemas.microsoft.com/office/powerpoint/2010/main" val="22742510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Example </a:t>
            </a:r>
            <a:r>
              <a:rPr lang="en-US" b="1" dirty="0" smtClean="0"/>
              <a:t>5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27056" y="1700808"/>
            <a:ext cx="8280920" cy="44644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/>
              <a:t>Consider the following error data (given as the times between errors): 4, 3, 5, 6, </a:t>
            </a:r>
            <a:r>
              <a:rPr lang="en-US" sz="3000" b="0" dirty="0" smtClean="0"/>
              <a:t>4, 6</a:t>
            </a:r>
            <a:r>
              <a:rPr lang="en-US" sz="3000" b="0" dirty="0"/>
              <a:t>, 7. The instantaneous error rates are the inverses of the inter-error times: </a:t>
            </a:r>
            <a:r>
              <a:rPr lang="en-US" sz="3000" b="0" dirty="0" smtClean="0"/>
              <a:t>0.25, 0.33</a:t>
            </a:r>
            <a:r>
              <a:rPr lang="en-US" sz="3000" b="0" dirty="0"/>
              <a:t>, 0.20, 0.17, 0.25, 0.17, and 0.14. Plotting these against error number gives </a:t>
            </a:r>
            <a:r>
              <a:rPr lang="en-US" sz="3000" b="0" dirty="0" smtClean="0"/>
              <a:t>a downward </a:t>
            </a:r>
            <a:r>
              <a:rPr lang="en-US" sz="3000" b="0" dirty="0"/>
              <a:t>curve, as shown in Figure 3-2. This suggests that the actual error rate </a:t>
            </a:r>
            <a:r>
              <a:rPr lang="en-US" sz="3000" b="0" dirty="0" smtClean="0"/>
              <a:t>is decreasing</a:t>
            </a:r>
            <a:r>
              <a:rPr lang="en-US" sz="3000" b="0" dirty="0"/>
              <a:t>.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5387043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5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644378" y="4797152"/>
            <a:ext cx="7384006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/>
              <a:t>Fig</a:t>
            </a:r>
            <a:r>
              <a:rPr lang="en-US" b="0" dirty="0"/>
              <a:t>. </a:t>
            </a:r>
            <a:r>
              <a:rPr lang="en-US" b="0" dirty="0" smtClean="0"/>
              <a:t>4-2</a:t>
            </a:r>
            <a:r>
              <a:rPr lang="en-US" b="0" dirty="0"/>
              <a:t>. Plot of error rates.</a:t>
            </a:r>
            <a:endParaRPr lang="th-TH" alt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776863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2561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b="1" dirty="0" smtClean="0"/>
              <a:t>4.9 </a:t>
            </a:r>
            <a:r>
              <a:rPr lang="en-US" b="1" dirty="0"/>
              <a:t>Postmortem Reviews</a:t>
            </a:r>
            <a:endParaRPr lang="th-TH" altLang="th-TH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772816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</a:t>
            </a:r>
            <a:r>
              <a:rPr lang="en-US" sz="3000" b="0" dirty="0" smtClean="0"/>
              <a:t>   </a:t>
            </a:r>
            <a:r>
              <a:rPr lang="en-US" sz="3000" b="0" dirty="0" smtClean="0"/>
              <a:t>One </a:t>
            </a:r>
            <a:r>
              <a:rPr lang="en-US" sz="3000" b="0" dirty="0"/>
              <a:t>critical aspect of software development is to learn from your mistakes </a:t>
            </a:r>
            <a:r>
              <a:rPr lang="en-US" sz="3000" b="0" dirty="0" smtClean="0"/>
              <a:t>and successes</a:t>
            </a:r>
            <a:r>
              <a:rPr lang="en-US" sz="3000" b="0" dirty="0"/>
              <a:t>. In software development, this is called a </a:t>
            </a:r>
            <a:r>
              <a:rPr lang="en-US" sz="3000" b="0" dirty="0" smtClean="0"/>
              <a:t>postmortem</a:t>
            </a:r>
            <a:r>
              <a:rPr lang="en-US" sz="3000" b="0" dirty="0"/>
              <a:t>. It consists </a:t>
            </a:r>
            <a:r>
              <a:rPr lang="en-US" sz="3000" b="0" dirty="0" smtClean="0"/>
              <a:t>of </a:t>
            </a:r>
            <a:r>
              <a:rPr lang="en-US" sz="3000" b="0" dirty="0"/>
              <a:t>assembling key people from the development and the users groups. Issues </a:t>
            </a:r>
            <a:r>
              <a:rPr lang="en-US" sz="3000" b="0" dirty="0" smtClean="0"/>
              <a:t>consist of </a:t>
            </a:r>
            <a:r>
              <a:rPr lang="en-US" sz="3000" b="0" dirty="0"/>
              <a:t>quality, schedule, and software process. It is important that everyone feel free </a:t>
            </a:r>
            <a:r>
              <a:rPr lang="en-US" sz="3000" b="0" dirty="0" smtClean="0"/>
              <a:t>to express </a:t>
            </a:r>
            <a:r>
              <a:rPr lang="en-US" sz="3000" b="0" dirty="0"/>
              <a:t>opinions. A formal report needs to be produced and distributed. </a:t>
            </a:r>
            <a:r>
              <a:rPr lang="en-US" sz="3000" b="0" dirty="0" smtClean="0"/>
              <a:t>The reports </a:t>
            </a:r>
            <a:r>
              <a:rPr lang="en-US" sz="3000" b="0" dirty="0"/>
              <a:t>should not be sanitized.</a:t>
            </a:r>
            <a:endParaRPr lang="th-TH" altLang="th-TH" sz="3000" kern="0" dirty="0"/>
          </a:p>
        </p:txBody>
      </p:sp>
    </p:spTree>
    <p:extLst>
      <p:ext uri="{BB962C8B-B14F-4D97-AF65-F5344CB8AC3E}">
        <p14:creationId xmlns:p14="http://schemas.microsoft.com/office/powerpoint/2010/main" val="119906421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7"/>
          <a:stretch/>
        </p:blipFill>
        <p:spPr bwMode="auto">
          <a:xfrm>
            <a:off x="0" y="114300"/>
            <a:ext cx="9144000" cy="674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5661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4: The End</a:t>
            </a:r>
            <a:r>
              <a:rPr lang="th-TH" altLang="th-TH" sz="3200" b="1" dirty="0" smtClean="0"/>
              <a:t> (</a:t>
            </a:r>
            <a:r>
              <a:rPr lang="en-US" altLang="th-TH" sz="3200" b="1" dirty="0" smtClean="0"/>
              <a:t>Any Question?</a:t>
            </a:r>
            <a:r>
              <a:rPr lang="th-TH" altLang="th-TH" sz="3200" b="1" dirty="0" smtClean="0"/>
              <a:t>)</a:t>
            </a:r>
            <a:endParaRPr lang="th-TH" alt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 dirty="0" smtClean="0"/>
              <a:t>4.2 Ma</a:t>
            </a:r>
            <a:r>
              <a:rPr lang="en-US" b="1" dirty="0" smtClean="0"/>
              <a:t>nagement </a:t>
            </a:r>
            <a:r>
              <a:rPr lang="en-US" b="1" dirty="0"/>
              <a:t>Approaches</a:t>
            </a:r>
            <a:endParaRPr lang="th-TH" altLang="th-TH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</a:t>
            </a:r>
            <a:r>
              <a:rPr lang="en-US" sz="3200" b="0" dirty="0"/>
              <a:t>A basic issue in software project management is whether the process or </a:t>
            </a:r>
            <a:r>
              <a:rPr lang="en-US" sz="3200" b="0" dirty="0" smtClean="0"/>
              <a:t>the project </a:t>
            </a:r>
            <a:r>
              <a:rPr lang="en-US" sz="3200" b="0" dirty="0"/>
              <a:t>is the essential feature being managed. In process-oriented </a:t>
            </a:r>
            <a:r>
              <a:rPr lang="en-US" sz="3200" b="0" dirty="0" smtClean="0"/>
              <a:t>management, the </a:t>
            </a:r>
            <a:r>
              <a:rPr lang="en-US" sz="3200" b="0" dirty="0"/>
              <a:t>management of the small tasks in the software life cycle is </a:t>
            </a:r>
            <a:r>
              <a:rPr lang="en-US" sz="3200" b="0" dirty="0" smtClean="0"/>
              <a:t>emphasized.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21084248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 dirty="0" smtClean="0"/>
              <a:t>4.3 </a:t>
            </a:r>
            <a:r>
              <a:rPr lang="en-US" b="1" dirty="0"/>
              <a:t>Team Approaches</a:t>
            </a:r>
            <a:endParaRPr lang="th-TH" altLang="th-TH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</a:t>
            </a:r>
            <a:r>
              <a:rPr lang="en-US" sz="3200" b="0" dirty="0"/>
              <a:t>Organizing a group of people into an efficient and effective team can be a </a:t>
            </a:r>
            <a:r>
              <a:rPr lang="en-US" sz="3200" b="0" dirty="0" smtClean="0"/>
              <a:t>difficult task</a:t>
            </a:r>
            <a:r>
              <a:rPr lang="en-US" sz="3200" b="0" dirty="0"/>
              <a:t>. Letting a team develop its own paradigm can be risky. Choosing a </a:t>
            </a:r>
            <a:r>
              <a:rPr lang="en-US" sz="3200" b="0" dirty="0" smtClean="0"/>
              <a:t>team organization </a:t>
            </a:r>
            <a:r>
              <a:rPr lang="en-US" sz="3200" b="0" dirty="0"/>
              <a:t>based on the project and the team members may help avoid disaster.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1115406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 dirty="0" smtClean="0"/>
              <a:t>4.3 </a:t>
            </a:r>
            <a:r>
              <a:rPr lang="en-US" b="1" dirty="0"/>
              <a:t>Team Approaches</a:t>
            </a:r>
            <a:endParaRPr lang="th-TH" altLang="th-TH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Some </a:t>
            </a:r>
            <a:r>
              <a:rPr lang="en-US" sz="3200" b="0" dirty="0"/>
              <a:t>teams consist of people with similar skills. These teams often </a:t>
            </a:r>
            <a:r>
              <a:rPr lang="en-US" sz="3200" b="0" dirty="0" smtClean="0"/>
              <a:t>stay together </a:t>
            </a:r>
            <a:r>
              <a:rPr lang="en-US" sz="3200" b="0" dirty="0"/>
              <a:t>through many projects. Other teams are composed of people with </a:t>
            </a:r>
            <a:r>
              <a:rPr lang="en-US" sz="3200" b="0" dirty="0" smtClean="0"/>
              <a:t>different expertise </a:t>
            </a:r>
            <a:r>
              <a:rPr lang="en-US" sz="3200" b="0" dirty="0"/>
              <a:t>that are grouped into a team based on the need for specific skills for </a:t>
            </a:r>
            <a:r>
              <a:rPr lang="en-US" sz="3200" b="0" dirty="0" smtClean="0"/>
              <a:t>a project</a:t>
            </a:r>
            <a:r>
              <a:rPr lang="en-US" sz="3200" b="0" dirty="0"/>
              <a:t>. This is often called a matrix organization.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36005414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4.3.1 </a:t>
            </a:r>
            <a:r>
              <a:rPr lang="en-US" sz="3200" b="1" dirty="0"/>
              <a:t>CHIEF PROGRAMMER TEAMS</a:t>
            </a:r>
            <a:endParaRPr lang="th-TH" altLang="th-TH" sz="32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8064896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000" b="0" dirty="0" smtClean="0"/>
              <a:t>     IBM </a:t>
            </a:r>
            <a:r>
              <a:rPr lang="en-US" sz="3000" b="0" dirty="0"/>
              <a:t>developed the chief programmer team concept. It assigns specific roles </a:t>
            </a:r>
            <a:r>
              <a:rPr lang="en-US" sz="3000" b="0" dirty="0" smtClean="0"/>
              <a:t>to members </a:t>
            </a:r>
            <a:r>
              <a:rPr lang="en-US" sz="3000" b="0" dirty="0"/>
              <a:t>of the team. The chief programmer is the best programmer and leads </a:t>
            </a:r>
            <a:r>
              <a:rPr lang="en-US" sz="3000" b="0" dirty="0" smtClean="0"/>
              <a:t>the team. Nonprogrammers </a:t>
            </a:r>
            <a:r>
              <a:rPr lang="en-US" sz="3000" b="0" dirty="0"/>
              <a:t>are used on the team for documentation and </a:t>
            </a:r>
            <a:r>
              <a:rPr lang="en-US" sz="3000" b="0" dirty="0" smtClean="0"/>
              <a:t>clerical duties</a:t>
            </a:r>
            <a:r>
              <a:rPr lang="en-US" sz="3000" b="0" dirty="0"/>
              <a:t>. Junior programmers are included to be mentored by the chief programmer.</a:t>
            </a:r>
            <a:endParaRPr lang="th-TH" altLang="th-TH" sz="3000" dirty="0"/>
          </a:p>
        </p:txBody>
      </p:sp>
    </p:spTree>
    <p:extLst>
      <p:ext uri="{BB962C8B-B14F-4D97-AF65-F5344CB8AC3E}">
        <p14:creationId xmlns:p14="http://schemas.microsoft.com/office/powerpoint/2010/main" val="7997130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Example-1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611560" y="5983572"/>
            <a:ext cx="8352928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400" b="0" dirty="0"/>
              <a:t>Fig. </a:t>
            </a:r>
            <a:r>
              <a:rPr lang="en-US" sz="2400" b="0" dirty="0" smtClean="0"/>
              <a:t>4-1</a:t>
            </a:r>
            <a:r>
              <a:rPr lang="en-US" sz="2400" b="0" dirty="0"/>
              <a:t>. High-level process model for hierarchical team structure.</a:t>
            </a:r>
            <a:endParaRPr lang="th-TH" altLang="th-TH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90" y="1704206"/>
            <a:ext cx="7486650" cy="410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temporary 1">
    <a:dk1>
      <a:srgbClr val="000000"/>
    </a:dk1>
    <a:lt1>
      <a:srgbClr val="FFFFFF"/>
    </a:lt1>
    <a:dk2>
      <a:srgbClr val="0066CC"/>
    </a:dk2>
    <a:lt2>
      <a:srgbClr val="CBCBCB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Designs\Contemporary.pot</Template>
  <TotalTime>2562</TotalTime>
  <Words>2236</Words>
  <Application>Microsoft Office PowerPoint</Application>
  <PresentationFormat>On-screen Show (4:3)</PresentationFormat>
  <Paragraphs>147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Contemporary</vt:lpstr>
      <vt:lpstr>Chapter 4 : Software Project Management </vt:lpstr>
      <vt:lpstr>Outline of this presentation</vt:lpstr>
      <vt:lpstr>Outline of this presentation (Cont.)</vt:lpstr>
      <vt:lpstr>4.1 Introduction</vt:lpstr>
      <vt:lpstr>4.2 Management Approaches</vt:lpstr>
      <vt:lpstr>4.3 Team Approaches</vt:lpstr>
      <vt:lpstr>4.3 Team Approaches</vt:lpstr>
      <vt:lpstr>4.3.1 CHIEF PROGRAMMER TEAMS</vt:lpstr>
      <vt:lpstr>Example-1</vt:lpstr>
      <vt:lpstr>4.4 Critical Practices</vt:lpstr>
      <vt:lpstr>Sets of practices that seem critical for success</vt:lpstr>
      <vt:lpstr>Sets of practices that seem critical for success</vt:lpstr>
      <vt:lpstr>Example-2</vt:lpstr>
      <vt:lpstr>Example-2 (Practice 1)</vt:lpstr>
      <vt:lpstr>Example-2 (Practice 2)</vt:lpstr>
      <vt:lpstr>Example-2 (Practice 3)</vt:lpstr>
      <vt:lpstr>Example-2 (Practice 5)</vt:lpstr>
      <vt:lpstr>Example-2 (Practice 7)</vt:lpstr>
      <vt:lpstr>Example-2 (Practice 8)</vt:lpstr>
      <vt:lpstr>Example-2 (Practice 10)</vt:lpstr>
      <vt:lpstr>Example-2 (Practice 12)</vt:lpstr>
      <vt:lpstr>Example-2 (Practice 14)</vt:lpstr>
      <vt:lpstr>Example-2 (Practice 16)</vt:lpstr>
      <vt:lpstr>4.5 Capability Maturity Model</vt:lpstr>
      <vt:lpstr>4.5 Capability Maturity Model</vt:lpstr>
      <vt:lpstr>An assessment of an organization’s practices</vt:lpstr>
      <vt:lpstr>An assessment of an organization’s practices</vt:lpstr>
      <vt:lpstr>4.6 Personal Software Process</vt:lpstr>
      <vt:lpstr>4.6 Personal Software Process (cont.)</vt:lpstr>
      <vt:lpstr>Example 3</vt:lpstr>
      <vt:lpstr>4.6 Personal Software Process (cont.)</vt:lpstr>
      <vt:lpstr>4.7 Earned Value Analysis</vt:lpstr>
      <vt:lpstr>4.7.1 BASIC MEASURES</vt:lpstr>
      <vt:lpstr>4.7.1 BASIC MEASURES (Cont.)</vt:lpstr>
      <vt:lpstr>4.7.2 POGRESS INDICATORS</vt:lpstr>
      <vt:lpstr>Example 4</vt:lpstr>
      <vt:lpstr>Explain-1</vt:lpstr>
      <vt:lpstr>Explain-2</vt:lpstr>
      <vt:lpstr>4.8 Error Tracking</vt:lpstr>
      <vt:lpstr>4.8 Error Tracking</vt:lpstr>
      <vt:lpstr>Example 5</vt:lpstr>
      <vt:lpstr>Example 5</vt:lpstr>
      <vt:lpstr>4.9 Postmortem Reviews</vt:lpstr>
      <vt:lpstr>PowerPoint Presentation</vt:lpstr>
      <vt:lpstr>Chapter 4: The End (Any Question?)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Mooky</cp:lastModifiedBy>
  <cp:revision>119</cp:revision>
  <dcterms:created xsi:type="dcterms:W3CDTF">1997-11-07T14:07:18Z</dcterms:created>
  <dcterms:modified xsi:type="dcterms:W3CDTF">2014-05-05T14:11:25Z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